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23" r:id="rId8"/>
    <p:sldMasterId id="2147483726" r:id="rId9"/>
  </p:sldMasterIdLst>
  <p:notesMasterIdLst>
    <p:notesMasterId r:id="rId50"/>
  </p:notesMasterIdLst>
  <p:sldIdLst>
    <p:sldId id="256" r:id="rId10"/>
    <p:sldId id="261" r:id="rId11"/>
    <p:sldId id="281" r:id="rId12"/>
    <p:sldId id="259" r:id="rId13"/>
    <p:sldId id="262" r:id="rId14"/>
    <p:sldId id="257" r:id="rId15"/>
    <p:sldId id="280" r:id="rId16"/>
    <p:sldId id="265" r:id="rId17"/>
    <p:sldId id="264" r:id="rId18"/>
    <p:sldId id="263" r:id="rId19"/>
    <p:sldId id="292" r:id="rId20"/>
    <p:sldId id="282" r:id="rId21"/>
    <p:sldId id="293" r:id="rId22"/>
    <p:sldId id="295" r:id="rId23"/>
    <p:sldId id="266" r:id="rId24"/>
    <p:sldId id="278" r:id="rId25"/>
    <p:sldId id="294" r:id="rId26"/>
    <p:sldId id="305" r:id="rId27"/>
    <p:sldId id="299" r:id="rId28"/>
    <p:sldId id="308" r:id="rId29"/>
    <p:sldId id="267" r:id="rId30"/>
    <p:sldId id="296" r:id="rId31"/>
    <p:sldId id="306" r:id="rId32"/>
    <p:sldId id="279" r:id="rId33"/>
    <p:sldId id="302" r:id="rId34"/>
    <p:sldId id="303" r:id="rId35"/>
    <p:sldId id="258" r:id="rId36"/>
    <p:sldId id="297" r:id="rId37"/>
    <p:sldId id="304" r:id="rId38"/>
    <p:sldId id="298" r:id="rId39"/>
    <p:sldId id="301" r:id="rId40"/>
    <p:sldId id="307" r:id="rId41"/>
    <p:sldId id="260" r:id="rId42"/>
    <p:sldId id="285" r:id="rId43"/>
    <p:sldId id="286" r:id="rId44"/>
    <p:sldId id="287" r:id="rId45"/>
    <p:sldId id="288" r:id="rId46"/>
    <p:sldId id="290" r:id="rId47"/>
    <p:sldId id="276" r:id="rId48"/>
    <p:sldId id="291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3086" autoAdjust="0"/>
  </p:normalViewPr>
  <p:slideViewPr>
    <p:cSldViewPr>
      <p:cViewPr varScale="1">
        <p:scale>
          <a:sx n="116" d="100"/>
          <a:sy n="116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80</c:v>
                </c:pt>
                <c:pt idx="1">
                  <c:v>20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3999166065335014"/>
          <c:y val="4.6383984888316923E-3"/>
          <c:w val="0.81233099937355779"/>
          <c:h val="0.8979552332457032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95</c:v>
                </c:pt>
                <c:pt idx="1">
                  <c:v>3.2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459FF8-A77B-4CDA-985F-9518D5327DD7}" type="doc">
      <dgm:prSet loTypeId="urn:microsoft.com/office/officeart/2005/8/layout/cycle5" loCatId="cycle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4F1ECF60-2683-4F8A-9FF4-BEB3F526D24D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2. Выбираем город  «Лимон».</a:t>
          </a:r>
          <a:endParaRPr lang="ru-RU" sz="18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781ACC4B-3BDD-48C5-B95D-754D681724A2}" type="parTrans" cxnId="{4EEA64CC-19A8-421F-BD66-983B27283340}">
      <dgm:prSet/>
      <dgm:spPr/>
      <dgm:t>
        <a:bodyPr/>
        <a:lstStyle/>
        <a:p>
          <a:endParaRPr lang="ru-RU"/>
        </a:p>
      </dgm:t>
    </dgm:pt>
    <dgm:pt modelId="{73780D76-85E6-400F-BE2A-926EBE244054}" type="sibTrans" cxnId="{4EEA64CC-19A8-421F-BD66-983B27283340}">
      <dgm:prSet/>
      <dgm:spPr/>
      <dgm:t>
        <a:bodyPr/>
        <a:lstStyle/>
        <a:p>
          <a:endParaRPr lang="ru-RU"/>
        </a:p>
      </dgm:t>
    </dgm:pt>
    <dgm:pt modelId="{DFFADB04-F6C6-441D-A15E-637A794518A5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ru-RU" sz="1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3.Какие дома могут находиться в этом городе? Какого они цвета?  Что может происходить в сказочном городе?</a:t>
          </a:r>
          <a:endParaRPr lang="ru-RU" sz="18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ACC0E3B2-5E4D-441B-8F8F-6EAE9E5C8A26}" type="parTrans" cxnId="{6E32EF4B-158A-43E5-9CE8-AC72A10DA66D}">
      <dgm:prSet/>
      <dgm:spPr/>
      <dgm:t>
        <a:bodyPr/>
        <a:lstStyle/>
        <a:p>
          <a:endParaRPr lang="ru-RU"/>
        </a:p>
      </dgm:t>
    </dgm:pt>
    <dgm:pt modelId="{B80EDC11-D856-4B51-B426-A4F986A1DF87}" type="sibTrans" cxnId="{6E32EF4B-158A-43E5-9CE8-AC72A10DA66D}">
      <dgm:prSet/>
      <dgm:spPr/>
      <dgm:t>
        <a:bodyPr/>
        <a:lstStyle/>
        <a:p>
          <a:endParaRPr lang="ru-RU"/>
        </a:p>
      </dgm:t>
    </dgm:pt>
    <dgm:pt modelId="{B4892288-EE39-4EDD-8008-1BE7DDD042EC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4.Какие волшебники живут в стране полезных продуктов? Какого они размера? Как их зовут?</a:t>
          </a:r>
          <a:endParaRPr lang="ru-RU" sz="18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2B07264A-BF50-4237-9971-FCC933885225}" type="parTrans" cxnId="{3821E630-771B-4497-BAA5-06E773BC31C5}">
      <dgm:prSet/>
      <dgm:spPr/>
      <dgm:t>
        <a:bodyPr/>
        <a:lstStyle/>
        <a:p>
          <a:endParaRPr lang="ru-RU"/>
        </a:p>
      </dgm:t>
    </dgm:pt>
    <dgm:pt modelId="{67D87E6C-EE68-4636-B6ED-84AB54301E41}" type="sibTrans" cxnId="{3821E630-771B-4497-BAA5-06E773BC31C5}">
      <dgm:prSet/>
      <dgm:spPr/>
      <dgm:t>
        <a:bodyPr/>
        <a:lstStyle/>
        <a:p>
          <a:endParaRPr lang="ru-RU"/>
        </a:p>
      </dgm:t>
    </dgm:pt>
    <dgm:pt modelId="{BC59577F-D837-464F-8A03-397A4F093D05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5. Какие запахи преобладают в этой стране (городе)? Какой вкус  у фруктов в данной стране  (городе)?</a:t>
          </a:r>
          <a:endParaRPr lang="ru-RU" sz="18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F69EDA03-2947-42F1-93D0-14E49EF9F46E}" type="parTrans" cxnId="{4BF07D2B-68B9-49EA-85A1-1E05F8A98C9E}">
      <dgm:prSet/>
      <dgm:spPr/>
      <dgm:t>
        <a:bodyPr/>
        <a:lstStyle/>
        <a:p>
          <a:endParaRPr lang="ru-RU"/>
        </a:p>
      </dgm:t>
    </dgm:pt>
    <dgm:pt modelId="{6E839957-7EAE-43F8-B54C-9518EC0EA4E1}" type="sibTrans" cxnId="{4BF07D2B-68B9-49EA-85A1-1E05F8A98C9E}">
      <dgm:prSet/>
      <dgm:spPr/>
      <dgm:t>
        <a:bodyPr/>
        <a:lstStyle/>
        <a:p>
          <a:endParaRPr lang="ru-RU"/>
        </a:p>
      </dgm:t>
    </dgm:pt>
    <dgm:pt modelId="{C380691B-0008-4ADF-A7EF-E5EAF5D7574B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0" cap="none" spc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1. Отправляемся в путешествие в страну Фрутляндию (Овощиленд)</a:t>
          </a:r>
          <a:endParaRPr lang="ru-RU" sz="18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683BAF1B-B34B-4211-B545-569515895C8B}" type="parTrans" cxnId="{40FD2161-EB5C-4F3E-9B83-5B3D509BF16C}">
      <dgm:prSet/>
      <dgm:spPr/>
      <dgm:t>
        <a:bodyPr/>
        <a:lstStyle/>
        <a:p>
          <a:endParaRPr lang="ru-RU"/>
        </a:p>
      </dgm:t>
    </dgm:pt>
    <dgm:pt modelId="{063C29E7-E80C-4AB1-89D0-4D0BF3C7109F}" type="sibTrans" cxnId="{40FD2161-EB5C-4F3E-9B83-5B3D509BF16C}">
      <dgm:prSet/>
      <dgm:spPr/>
      <dgm:t>
        <a:bodyPr/>
        <a:lstStyle/>
        <a:p>
          <a:endParaRPr lang="ru-RU"/>
        </a:p>
      </dgm:t>
    </dgm:pt>
    <dgm:pt modelId="{8C171B63-B5EC-4500-8EC8-F946C42614A1}" type="pres">
      <dgm:prSet presAssocID="{13459FF8-A77B-4CDA-985F-9518D5327DD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9AEC47-23A8-4613-865D-FA2E5F8F9A71}" type="pres">
      <dgm:prSet presAssocID="{4F1ECF60-2683-4F8A-9FF4-BEB3F526D24D}" presName="node" presStyleLbl="node1" presStyleIdx="0" presStyleCnt="5" custScaleX="115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F5807-98D7-4064-8137-9DC625F92A7B}" type="pres">
      <dgm:prSet presAssocID="{4F1ECF60-2683-4F8A-9FF4-BEB3F526D24D}" presName="spNode" presStyleCnt="0"/>
      <dgm:spPr/>
      <dgm:t>
        <a:bodyPr/>
        <a:lstStyle/>
        <a:p>
          <a:endParaRPr lang="ru-RU"/>
        </a:p>
      </dgm:t>
    </dgm:pt>
    <dgm:pt modelId="{02B48BB8-BC0B-4634-B6B5-4671426520B4}" type="pres">
      <dgm:prSet presAssocID="{73780D76-85E6-400F-BE2A-926EBE244054}" presName="sibTrans" presStyleLbl="sibTrans1D1" presStyleIdx="0" presStyleCnt="5"/>
      <dgm:spPr/>
      <dgm:t>
        <a:bodyPr/>
        <a:lstStyle/>
        <a:p>
          <a:endParaRPr lang="ru-RU"/>
        </a:p>
      </dgm:t>
    </dgm:pt>
    <dgm:pt modelId="{B9757D63-4550-4FE9-8191-6EFA09294967}" type="pres">
      <dgm:prSet presAssocID="{DFFADB04-F6C6-441D-A15E-637A794518A5}" presName="node" presStyleLbl="node1" presStyleIdx="1" presStyleCnt="5" custScaleX="175490" custScaleY="143773" custRadScaleRad="99683" custRadScaleInc="9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BC4A0E-912A-42DD-A5B2-138C46AC3869}" type="pres">
      <dgm:prSet presAssocID="{DFFADB04-F6C6-441D-A15E-637A794518A5}" presName="spNode" presStyleCnt="0"/>
      <dgm:spPr/>
      <dgm:t>
        <a:bodyPr/>
        <a:lstStyle/>
        <a:p>
          <a:endParaRPr lang="ru-RU"/>
        </a:p>
      </dgm:t>
    </dgm:pt>
    <dgm:pt modelId="{CC0CEE41-3D83-4FC3-89B3-7FE88985B142}" type="pres">
      <dgm:prSet presAssocID="{B80EDC11-D856-4B51-B426-A4F986A1DF87}" presName="sibTrans" presStyleLbl="sibTrans1D1" presStyleIdx="1" presStyleCnt="5"/>
      <dgm:spPr/>
      <dgm:t>
        <a:bodyPr/>
        <a:lstStyle/>
        <a:p>
          <a:endParaRPr lang="ru-RU"/>
        </a:p>
      </dgm:t>
    </dgm:pt>
    <dgm:pt modelId="{702EE81B-9492-44C7-959C-E4076A210621}" type="pres">
      <dgm:prSet presAssocID="{B4892288-EE39-4EDD-8008-1BE7DDD042EC}" presName="node" presStyleLbl="node1" presStyleIdx="2" presStyleCnt="5" custScaleX="159112" custScaleY="124255" custRadScaleRad="96067" custRadScaleInc="-16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113682-52DD-48AC-A0C3-163B85A0EE73}" type="pres">
      <dgm:prSet presAssocID="{B4892288-EE39-4EDD-8008-1BE7DDD042EC}" presName="spNode" presStyleCnt="0"/>
      <dgm:spPr/>
      <dgm:t>
        <a:bodyPr/>
        <a:lstStyle/>
        <a:p>
          <a:endParaRPr lang="ru-RU"/>
        </a:p>
      </dgm:t>
    </dgm:pt>
    <dgm:pt modelId="{4438CE9B-1412-4370-8EB7-7397D2229A15}" type="pres">
      <dgm:prSet presAssocID="{67D87E6C-EE68-4636-B6ED-84AB54301E41}" presName="sibTrans" presStyleLbl="sibTrans1D1" presStyleIdx="2" presStyleCnt="5"/>
      <dgm:spPr/>
      <dgm:t>
        <a:bodyPr/>
        <a:lstStyle/>
        <a:p>
          <a:endParaRPr lang="ru-RU"/>
        </a:p>
      </dgm:t>
    </dgm:pt>
    <dgm:pt modelId="{00B5403A-B291-4D2F-A209-BED294A60027}" type="pres">
      <dgm:prSet presAssocID="{BC59577F-D837-464F-8A03-397A4F093D05}" presName="node" presStyleLbl="node1" presStyleIdx="3" presStyleCnt="5" custScaleX="143155" custScaleY="155986" custRadScaleRad="117216" custRadScaleInc="71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BE2424-66ED-4A7E-967C-497CD6E036FB}" type="pres">
      <dgm:prSet presAssocID="{BC59577F-D837-464F-8A03-397A4F093D05}" presName="spNode" presStyleCnt="0"/>
      <dgm:spPr/>
      <dgm:t>
        <a:bodyPr/>
        <a:lstStyle/>
        <a:p>
          <a:endParaRPr lang="ru-RU"/>
        </a:p>
      </dgm:t>
    </dgm:pt>
    <dgm:pt modelId="{287C3BF5-65D2-4C02-A580-6D17F0C47E40}" type="pres">
      <dgm:prSet presAssocID="{6E839957-7EAE-43F8-B54C-9518EC0EA4E1}" presName="sibTrans" presStyleLbl="sibTrans1D1" presStyleIdx="3" presStyleCnt="5"/>
      <dgm:spPr/>
      <dgm:t>
        <a:bodyPr/>
        <a:lstStyle/>
        <a:p>
          <a:endParaRPr lang="ru-RU"/>
        </a:p>
      </dgm:t>
    </dgm:pt>
    <dgm:pt modelId="{96A76BBE-DAB5-4EED-8ABF-9BE0E31DAD6F}" type="pres">
      <dgm:prSet presAssocID="{C380691B-0008-4ADF-A7EF-E5EAF5D7574B}" presName="node" presStyleLbl="node1" presStyleIdx="4" presStyleCnt="5" custScaleX="139113" custScaleY="1313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10B294-6C1E-412E-9C68-0276E5E74501}" type="pres">
      <dgm:prSet presAssocID="{C380691B-0008-4ADF-A7EF-E5EAF5D7574B}" presName="spNode" presStyleCnt="0"/>
      <dgm:spPr/>
      <dgm:t>
        <a:bodyPr/>
        <a:lstStyle/>
        <a:p>
          <a:endParaRPr lang="ru-RU"/>
        </a:p>
      </dgm:t>
    </dgm:pt>
    <dgm:pt modelId="{CADCC17A-C026-47B6-AAC9-49B44B1456C5}" type="pres">
      <dgm:prSet presAssocID="{063C29E7-E80C-4AB1-89D0-4D0BF3C7109F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6E32EF4B-158A-43E5-9CE8-AC72A10DA66D}" srcId="{13459FF8-A77B-4CDA-985F-9518D5327DD7}" destId="{DFFADB04-F6C6-441D-A15E-637A794518A5}" srcOrd="1" destOrd="0" parTransId="{ACC0E3B2-5E4D-441B-8F8F-6EAE9E5C8A26}" sibTransId="{B80EDC11-D856-4B51-B426-A4F986A1DF87}"/>
    <dgm:cxn modelId="{CED9651E-14E8-49B7-AB3A-7295F5ECE3DE}" type="presOf" srcId="{063C29E7-E80C-4AB1-89D0-4D0BF3C7109F}" destId="{CADCC17A-C026-47B6-AAC9-49B44B1456C5}" srcOrd="0" destOrd="0" presId="urn:microsoft.com/office/officeart/2005/8/layout/cycle5"/>
    <dgm:cxn modelId="{53A0F997-97AD-45E8-B2A2-B251AC65DAD6}" type="presOf" srcId="{BC59577F-D837-464F-8A03-397A4F093D05}" destId="{00B5403A-B291-4D2F-A209-BED294A60027}" srcOrd="0" destOrd="0" presId="urn:microsoft.com/office/officeart/2005/8/layout/cycle5"/>
    <dgm:cxn modelId="{96E6AF50-8666-4FFD-A5BE-E24B550E3CF2}" type="presOf" srcId="{B4892288-EE39-4EDD-8008-1BE7DDD042EC}" destId="{702EE81B-9492-44C7-959C-E4076A210621}" srcOrd="0" destOrd="0" presId="urn:microsoft.com/office/officeart/2005/8/layout/cycle5"/>
    <dgm:cxn modelId="{4BF07D2B-68B9-49EA-85A1-1E05F8A98C9E}" srcId="{13459FF8-A77B-4CDA-985F-9518D5327DD7}" destId="{BC59577F-D837-464F-8A03-397A4F093D05}" srcOrd="3" destOrd="0" parTransId="{F69EDA03-2947-42F1-93D0-14E49EF9F46E}" sibTransId="{6E839957-7EAE-43F8-B54C-9518EC0EA4E1}"/>
    <dgm:cxn modelId="{5F888715-3AD5-48CC-9CB4-B2971427699A}" type="presOf" srcId="{67D87E6C-EE68-4636-B6ED-84AB54301E41}" destId="{4438CE9B-1412-4370-8EB7-7397D2229A15}" srcOrd="0" destOrd="0" presId="urn:microsoft.com/office/officeart/2005/8/layout/cycle5"/>
    <dgm:cxn modelId="{F6856399-C78C-4B8B-BA77-1D4CEFD22BFB}" type="presOf" srcId="{73780D76-85E6-400F-BE2A-926EBE244054}" destId="{02B48BB8-BC0B-4634-B6B5-4671426520B4}" srcOrd="0" destOrd="0" presId="urn:microsoft.com/office/officeart/2005/8/layout/cycle5"/>
    <dgm:cxn modelId="{8396AB19-3FB2-47F1-9CCE-609EF567CC69}" type="presOf" srcId="{13459FF8-A77B-4CDA-985F-9518D5327DD7}" destId="{8C171B63-B5EC-4500-8EC8-F946C42614A1}" srcOrd="0" destOrd="0" presId="urn:microsoft.com/office/officeart/2005/8/layout/cycle5"/>
    <dgm:cxn modelId="{40FD2161-EB5C-4F3E-9B83-5B3D509BF16C}" srcId="{13459FF8-A77B-4CDA-985F-9518D5327DD7}" destId="{C380691B-0008-4ADF-A7EF-E5EAF5D7574B}" srcOrd="4" destOrd="0" parTransId="{683BAF1B-B34B-4211-B545-569515895C8B}" sibTransId="{063C29E7-E80C-4AB1-89D0-4D0BF3C7109F}"/>
    <dgm:cxn modelId="{F56800FF-26FF-4345-9A9C-90E854C6D3CD}" type="presOf" srcId="{4F1ECF60-2683-4F8A-9FF4-BEB3F526D24D}" destId="{1F9AEC47-23A8-4613-865D-FA2E5F8F9A71}" srcOrd="0" destOrd="0" presId="urn:microsoft.com/office/officeart/2005/8/layout/cycle5"/>
    <dgm:cxn modelId="{4EEA64CC-19A8-421F-BD66-983B27283340}" srcId="{13459FF8-A77B-4CDA-985F-9518D5327DD7}" destId="{4F1ECF60-2683-4F8A-9FF4-BEB3F526D24D}" srcOrd="0" destOrd="0" parTransId="{781ACC4B-3BDD-48C5-B95D-754D681724A2}" sibTransId="{73780D76-85E6-400F-BE2A-926EBE244054}"/>
    <dgm:cxn modelId="{3821E630-771B-4497-BAA5-06E773BC31C5}" srcId="{13459FF8-A77B-4CDA-985F-9518D5327DD7}" destId="{B4892288-EE39-4EDD-8008-1BE7DDD042EC}" srcOrd="2" destOrd="0" parTransId="{2B07264A-BF50-4237-9971-FCC933885225}" sibTransId="{67D87E6C-EE68-4636-B6ED-84AB54301E41}"/>
    <dgm:cxn modelId="{EBF12C8E-7FDD-41BA-A3B4-C967CF46250B}" type="presOf" srcId="{DFFADB04-F6C6-441D-A15E-637A794518A5}" destId="{B9757D63-4550-4FE9-8191-6EFA09294967}" srcOrd="0" destOrd="0" presId="urn:microsoft.com/office/officeart/2005/8/layout/cycle5"/>
    <dgm:cxn modelId="{6635C0C5-5772-4662-99C0-25840E5EF895}" type="presOf" srcId="{C380691B-0008-4ADF-A7EF-E5EAF5D7574B}" destId="{96A76BBE-DAB5-4EED-8ABF-9BE0E31DAD6F}" srcOrd="0" destOrd="0" presId="urn:microsoft.com/office/officeart/2005/8/layout/cycle5"/>
    <dgm:cxn modelId="{DF092F0E-DEC8-4A21-AAE9-B7E9596136BC}" type="presOf" srcId="{B80EDC11-D856-4B51-B426-A4F986A1DF87}" destId="{CC0CEE41-3D83-4FC3-89B3-7FE88985B142}" srcOrd="0" destOrd="0" presId="urn:microsoft.com/office/officeart/2005/8/layout/cycle5"/>
    <dgm:cxn modelId="{802BF34C-789E-4E3C-92ED-0B05DC26DF2C}" type="presOf" srcId="{6E839957-7EAE-43F8-B54C-9518EC0EA4E1}" destId="{287C3BF5-65D2-4C02-A580-6D17F0C47E40}" srcOrd="0" destOrd="0" presId="urn:microsoft.com/office/officeart/2005/8/layout/cycle5"/>
    <dgm:cxn modelId="{B4F3A532-663E-4CD5-ACCB-FAB728DA3D77}" type="presParOf" srcId="{8C171B63-B5EC-4500-8EC8-F946C42614A1}" destId="{1F9AEC47-23A8-4613-865D-FA2E5F8F9A71}" srcOrd="0" destOrd="0" presId="urn:microsoft.com/office/officeart/2005/8/layout/cycle5"/>
    <dgm:cxn modelId="{394B91A6-8201-4736-8A1C-4C8165D866F6}" type="presParOf" srcId="{8C171B63-B5EC-4500-8EC8-F946C42614A1}" destId="{7C6F5807-98D7-4064-8137-9DC625F92A7B}" srcOrd="1" destOrd="0" presId="urn:microsoft.com/office/officeart/2005/8/layout/cycle5"/>
    <dgm:cxn modelId="{55BE8592-3BB8-4150-966D-B4A88643BD87}" type="presParOf" srcId="{8C171B63-B5EC-4500-8EC8-F946C42614A1}" destId="{02B48BB8-BC0B-4634-B6B5-4671426520B4}" srcOrd="2" destOrd="0" presId="urn:microsoft.com/office/officeart/2005/8/layout/cycle5"/>
    <dgm:cxn modelId="{AC9AF22F-9B04-4D1C-9617-473535421CF0}" type="presParOf" srcId="{8C171B63-B5EC-4500-8EC8-F946C42614A1}" destId="{B9757D63-4550-4FE9-8191-6EFA09294967}" srcOrd="3" destOrd="0" presId="urn:microsoft.com/office/officeart/2005/8/layout/cycle5"/>
    <dgm:cxn modelId="{BEFFAECD-FA7E-42C5-822E-7669155596C1}" type="presParOf" srcId="{8C171B63-B5EC-4500-8EC8-F946C42614A1}" destId="{63BC4A0E-912A-42DD-A5B2-138C46AC3869}" srcOrd="4" destOrd="0" presId="urn:microsoft.com/office/officeart/2005/8/layout/cycle5"/>
    <dgm:cxn modelId="{A09220D0-7184-4027-95B7-E8393AA4271C}" type="presParOf" srcId="{8C171B63-B5EC-4500-8EC8-F946C42614A1}" destId="{CC0CEE41-3D83-4FC3-89B3-7FE88985B142}" srcOrd="5" destOrd="0" presId="urn:microsoft.com/office/officeart/2005/8/layout/cycle5"/>
    <dgm:cxn modelId="{33B49AFD-E640-4318-8B1E-8C2D4BDE0F1F}" type="presParOf" srcId="{8C171B63-B5EC-4500-8EC8-F946C42614A1}" destId="{702EE81B-9492-44C7-959C-E4076A210621}" srcOrd="6" destOrd="0" presId="urn:microsoft.com/office/officeart/2005/8/layout/cycle5"/>
    <dgm:cxn modelId="{C17C5C27-4646-4CAB-9E7A-80E77CC366FE}" type="presParOf" srcId="{8C171B63-B5EC-4500-8EC8-F946C42614A1}" destId="{34113682-52DD-48AC-A0C3-163B85A0EE73}" srcOrd="7" destOrd="0" presId="urn:microsoft.com/office/officeart/2005/8/layout/cycle5"/>
    <dgm:cxn modelId="{64D895C7-9AF5-4492-BCC9-48A1F901FCF5}" type="presParOf" srcId="{8C171B63-B5EC-4500-8EC8-F946C42614A1}" destId="{4438CE9B-1412-4370-8EB7-7397D2229A15}" srcOrd="8" destOrd="0" presId="urn:microsoft.com/office/officeart/2005/8/layout/cycle5"/>
    <dgm:cxn modelId="{DC59A691-9D10-4207-8B49-1E8D56EBE288}" type="presParOf" srcId="{8C171B63-B5EC-4500-8EC8-F946C42614A1}" destId="{00B5403A-B291-4D2F-A209-BED294A60027}" srcOrd="9" destOrd="0" presId="urn:microsoft.com/office/officeart/2005/8/layout/cycle5"/>
    <dgm:cxn modelId="{814AA05C-8C46-48BF-BA99-14DA39EC4A02}" type="presParOf" srcId="{8C171B63-B5EC-4500-8EC8-F946C42614A1}" destId="{41BE2424-66ED-4A7E-967C-497CD6E036FB}" srcOrd="10" destOrd="0" presId="urn:microsoft.com/office/officeart/2005/8/layout/cycle5"/>
    <dgm:cxn modelId="{13F0D594-DA26-4DF6-95A4-A7D87D44B7E4}" type="presParOf" srcId="{8C171B63-B5EC-4500-8EC8-F946C42614A1}" destId="{287C3BF5-65D2-4C02-A580-6D17F0C47E40}" srcOrd="11" destOrd="0" presId="urn:microsoft.com/office/officeart/2005/8/layout/cycle5"/>
    <dgm:cxn modelId="{51E5A963-3219-4F89-8BFB-B9C8E639CF74}" type="presParOf" srcId="{8C171B63-B5EC-4500-8EC8-F946C42614A1}" destId="{96A76BBE-DAB5-4EED-8ABF-9BE0E31DAD6F}" srcOrd="12" destOrd="0" presId="urn:microsoft.com/office/officeart/2005/8/layout/cycle5"/>
    <dgm:cxn modelId="{AE1CDFAC-7039-48E8-9900-CB8A90088811}" type="presParOf" srcId="{8C171B63-B5EC-4500-8EC8-F946C42614A1}" destId="{B210B294-6C1E-412E-9C68-0276E5E74501}" srcOrd="13" destOrd="0" presId="urn:microsoft.com/office/officeart/2005/8/layout/cycle5"/>
    <dgm:cxn modelId="{7E675E72-57F1-40C4-A9E3-929CF05DFF17}" type="presParOf" srcId="{8C171B63-B5EC-4500-8EC8-F946C42614A1}" destId="{CADCC17A-C026-47B6-AAC9-49B44B1456C5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7E861-9C21-4620-9C75-0011411E5B8A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2CA0A-EE16-4624-B843-20C696D0C5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899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2CA0A-EE16-4624-B843-20C696D0C57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8179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6980BE-72FF-4361-A48F-D401131D4D56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6980BE-72FF-4361-A48F-D401131D4D56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1141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2393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6343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76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545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4008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6805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2979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4931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496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885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7450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3941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744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5602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528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5350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289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5932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3866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5743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9044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50575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8881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61521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46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44728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7199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93767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30528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2711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2983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1004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3568" y="1052736"/>
            <a:ext cx="7772400" cy="1470025"/>
          </a:xfrm>
        </p:spPr>
        <p:txBody>
          <a:bodyPr/>
          <a:lstStyle>
            <a:lvl1pPr>
              <a:defRPr b="1" baseline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 smtClean="0"/>
              <a:t>МЫ ЗА ЗДОРОВЫЙ </a:t>
            </a:r>
            <a:br>
              <a:rPr lang="ru-RU" dirty="0" smtClean="0"/>
            </a:br>
            <a:r>
              <a:rPr lang="ru-RU" dirty="0" smtClean="0"/>
              <a:t>ОБРАЗ ЖИЗНИ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58112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72200" y="6492875"/>
            <a:ext cx="2771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©Рассохина Г.В. 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http://pedsovet.su/</a:t>
            </a: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79791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23528" y="260648"/>
            <a:ext cx="8568952" cy="626469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 descr="4bb97ff07cca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79739" y="927100"/>
            <a:ext cx="2664261" cy="533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0700" y="1587500"/>
            <a:ext cx="8229600" cy="452596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123542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05110753ae9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7978"/>
            <a:ext cx="9144000" cy="68020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299" y="4508500"/>
            <a:ext cx="7110413" cy="1260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3499" y="3111500"/>
            <a:ext cx="7161213" cy="1295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2619329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323528" y="260648"/>
            <a:ext cx="8568952" cy="6264696"/>
          </a:xfrm>
          <a:prstGeom prst="roundRect">
            <a:avLst/>
          </a:prstGeom>
          <a:solidFill>
            <a:srgbClr val="FFFFCC"/>
          </a:solidFill>
          <a:ln w="76200">
            <a:solidFill>
              <a:srgbClr val="FFC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8" descr="banner_alar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1852464" cy="18524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15863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10" name="Рисунок 9" descr="animashki-deti-709_thumb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906468" y="4533900"/>
            <a:ext cx="1697782" cy="1890712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8469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049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0FC8EC-D1D4-4AD2-B3A2-0A84C84FFBC6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68313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0FC8EC-D1D4-4AD2-B3A2-0A84C84FFBC6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49401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0FC8EC-D1D4-4AD2-B3A2-0A84C84FFBC6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52695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0FC8EC-D1D4-4AD2-B3A2-0A84C84FFBC6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89385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0FC8EC-D1D4-4AD2-B3A2-0A84C84FFBC6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91225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0FC8EC-D1D4-4AD2-B3A2-0A84C84FFBC6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101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52450"/>
            <a:ext cx="7772400" cy="7048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238250"/>
            <a:ext cx="7772400" cy="685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7351268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46010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4748723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295400"/>
            <a:ext cx="35814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295400"/>
            <a:ext cx="35814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0524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40669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20733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72233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8443473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3102901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74587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77000" y="228600"/>
            <a:ext cx="20574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0198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22546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FruktDie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99"/>
          <p:cNvGrpSpPr>
            <a:grpSpLocks/>
          </p:cNvGrpSpPr>
          <p:nvPr/>
        </p:nvGrpSpPr>
        <p:grpSpPr bwMode="auto">
          <a:xfrm>
            <a:off x="3197225" y="0"/>
            <a:ext cx="547688" cy="990600"/>
            <a:chOff x="768" y="1700"/>
            <a:chExt cx="405" cy="2620"/>
          </a:xfrm>
        </p:grpSpPr>
        <p:sp>
          <p:nvSpPr>
            <p:cNvPr id="6" name="Rectangle 200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Rectangle 201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8" name="Group 254"/>
          <p:cNvGrpSpPr>
            <a:grpSpLocks/>
          </p:cNvGrpSpPr>
          <p:nvPr/>
        </p:nvGrpSpPr>
        <p:grpSpPr bwMode="auto">
          <a:xfrm>
            <a:off x="-11113" y="203200"/>
            <a:ext cx="9155113" cy="547688"/>
            <a:chOff x="-7" y="403"/>
            <a:chExt cx="5767" cy="345"/>
          </a:xfrm>
        </p:grpSpPr>
        <p:grpSp>
          <p:nvGrpSpPr>
            <p:cNvPr id="9" name="Group 219"/>
            <p:cNvGrpSpPr>
              <a:grpSpLocks/>
            </p:cNvGrpSpPr>
            <p:nvPr/>
          </p:nvGrpSpPr>
          <p:grpSpPr bwMode="auto">
            <a:xfrm rot="5400000">
              <a:off x="488" y="-92"/>
              <a:ext cx="345" cy="1336"/>
              <a:chOff x="768" y="1700"/>
              <a:chExt cx="405" cy="2620"/>
            </a:xfrm>
          </p:grpSpPr>
          <p:sp>
            <p:nvSpPr>
              <p:cNvPr id="13" name="Rectangle 220"/>
              <p:cNvSpPr>
                <a:spLocks noChangeArrowheads="1"/>
              </p:cNvSpPr>
              <p:nvPr/>
            </p:nvSpPr>
            <p:spPr bwMode="gray">
              <a:xfrm>
                <a:off x="768" y="1700"/>
                <a:ext cx="95" cy="2620"/>
              </a:xfrm>
              <a:prstGeom prst="rect">
                <a:avLst/>
              </a:prstGeom>
              <a:solidFill>
                <a:srgbClr val="FDD903">
                  <a:alpha val="30196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4" name="Rectangle 221"/>
              <p:cNvSpPr>
                <a:spLocks noChangeArrowheads="1"/>
              </p:cNvSpPr>
              <p:nvPr/>
            </p:nvSpPr>
            <p:spPr bwMode="gray">
              <a:xfrm>
                <a:off x="912" y="1700"/>
                <a:ext cx="261" cy="2620"/>
              </a:xfrm>
              <a:prstGeom prst="rect">
                <a:avLst/>
              </a:prstGeom>
              <a:solidFill>
                <a:srgbClr val="FDD903">
                  <a:alpha val="30196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0" name="Group 245"/>
            <p:cNvGrpSpPr>
              <a:grpSpLocks/>
            </p:cNvGrpSpPr>
            <p:nvPr/>
          </p:nvGrpSpPr>
          <p:grpSpPr bwMode="auto">
            <a:xfrm rot="5400000">
              <a:off x="3397" y="-1615"/>
              <a:ext cx="345" cy="4381"/>
              <a:chOff x="768" y="1700"/>
              <a:chExt cx="405" cy="2620"/>
            </a:xfrm>
          </p:grpSpPr>
          <p:sp>
            <p:nvSpPr>
              <p:cNvPr id="11" name="Rectangle 246"/>
              <p:cNvSpPr>
                <a:spLocks noChangeArrowheads="1"/>
              </p:cNvSpPr>
              <p:nvPr/>
            </p:nvSpPr>
            <p:spPr bwMode="gray">
              <a:xfrm>
                <a:off x="768" y="1700"/>
                <a:ext cx="95" cy="2620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2" name="Rectangle 247"/>
              <p:cNvSpPr>
                <a:spLocks noChangeArrowheads="1"/>
              </p:cNvSpPr>
              <p:nvPr/>
            </p:nvSpPr>
            <p:spPr bwMode="gray">
              <a:xfrm>
                <a:off x="912" y="1700"/>
                <a:ext cx="261" cy="2620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15" name="Group 203"/>
          <p:cNvGrpSpPr>
            <a:grpSpLocks/>
          </p:cNvGrpSpPr>
          <p:nvPr/>
        </p:nvGrpSpPr>
        <p:grpSpPr bwMode="auto">
          <a:xfrm>
            <a:off x="5392738" y="0"/>
            <a:ext cx="547687" cy="990600"/>
            <a:chOff x="768" y="1700"/>
            <a:chExt cx="405" cy="2620"/>
          </a:xfrm>
        </p:grpSpPr>
        <p:sp>
          <p:nvSpPr>
            <p:cNvPr id="16" name="Rectangle 204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Rectangle 205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8" name="Group 181"/>
          <p:cNvGrpSpPr>
            <a:grpSpLocks/>
          </p:cNvGrpSpPr>
          <p:nvPr/>
        </p:nvGrpSpPr>
        <p:grpSpPr bwMode="auto">
          <a:xfrm rot="10800000">
            <a:off x="142875" y="-7938"/>
            <a:ext cx="461963" cy="6858001"/>
            <a:chOff x="768" y="1700"/>
            <a:chExt cx="405" cy="2620"/>
          </a:xfrm>
        </p:grpSpPr>
        <p:sp>
          <p:nvSpPr>
            <p:cNvPr id="19" name="Rectangle 182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Rectangle 183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1" name="Group 215"/>
          <p:cNvGrpSpPr>
            <a:grpSpLocks/>
          </p:cNvGrpSpPr>
          <p:nvPr/>
        </p:nvGrpSpPr>
        <p:grpSpPr bwMode="auto">
          <a:xfrm>
            <a:off x="7853363" y="0"/>
            <a:ext cx="547687" cy="990600"/>
            <a:chOff x="768" y="1700"/>
            <a:chExt cx="405" cy="2620"/>
          </a:xfrm>
        </p:grpSpPr>
        <p:sp>
          <p:nvSpPr>
            <p:cNvPr id="22" name="Rectangle 216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Rectangle 217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4" name="Group 195"/>
          <p:cNvGrpSpPr>
            <a:grpSpLocks/>
          </p:cNvGrpSpPr>
          <p:nvPr/>
        </p:nvGrpSpPr>
        <p:grpSpPr bwMode="auto">
          <a:xfrm>
            <a:off x="1225550" y="0"/>
            <a:ext cx="547688" cy="6858000"/>
            <a:chOff x="768" y="1700"/>
            <a:chExt cx="405" cy="2620"/>
          </a:xfrm>
        </p:grpSpPr>
        <p:sp>
          <p:nvSpPr>
            <p:cNvPr id="25" name="Rectangle 196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" name="Rectangle 197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7" name="Group 233"/>
          <p:cNvGrpSpPr>
            <a:grpSpLocks/>
          </p:cNvGrpSpPr>
          <p:nvPr/>
        </p:nvGrpSpPr>
        <p:grpSpPr bwMode="auto">
          <a:xfrm rot="5400000">
            <a:off x="775494" y="3061493"/>
            <a:ext cx="547688" cy="2120901"/>
            <a:chOff x="768" y="1700"/>
            <a:chExt cx="405" cy="2620"/>
          </a:xfrm>
        </p:grpSpPr>
        <p:sp>
          <p:nvSpPr>
            <p:cNvPr id="28" name="Rectangle 234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Rectangle 235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0" name="Group 237"/>
          <p:cNvGrpSpPr>
            <a:grpSpLocks/>
          </p:cNvGrpSpPr>
          <p:nvPr/>
        </p:nvGrpSpPr>
        <p:grpSpPr bwMode="auto">
          <a:xfrm rot="5400000">
            <a:off x="775494" y="4414043"/>
            <a:ext cx="547688" cy="2120901"/>
            <a:chOff x="768" y="1700"/>
            <a:chExt cx="405" cy="2620"/>
          </a:xfrm>
        </p:grpSpPr>
        <p:sp>
          <p:nvSpPr>
            <p:cNvPr id="31" name="Rectangle 238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" name="Rectangle 239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33" name="Picture 3" descr="C:\Documents and Settings\Admin\Рабочий стол\fruits0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4097338"/>
            <a:ext cx="3589338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966788"/>
            <a:ext cx="8459787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1073150"/>
            <a:ext cx="8297862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09516" y="3307336"/>
            <a:ext cx="6260232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65389" y="5118046"/>
            <a:ext cx="6400800" cy="5536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3804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00187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FruktDie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99"/>
          <p:cNvGrpSpPr>
            <a:grpSpLocks/>
          </p:cNvGrpSpPr>
          <p:nvPr/>
        </p:nvGrpSpPr>
        <p:grpSpPr bwMode="auto">
          <a:xfrm>
            <a:off x="3197225" y="0"/>
            <a:ext cx="547688" cy="990600"/>
            <a:chOff x="768" y="1700"/>
            <a:chExt cx="405" cy="2620"/>
          </a:xfrm>
        </p:grpSpPr>
        <p:sp>
          <p:nvSpPr>
            <p:cNvPr id="6" name="Rectangle 200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Rectangle 201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8" name="Group 254"/>
          <p:cNvGrpSpPr>
            <a:grpSpLocks/>
          </p:cNvGrpSpPr>
          <p:nvPr/>
        </p:nvGrpSpPr>
        <p:grpSpPr bwMode="auto">
          <a:xfrm>
            <a:off x="-11113" y="203200"/>
            <a:ext cx="9155113" cy="547688"/>
            <a:chOff x="-7" y="403"/>
            <a:chExt cx="5767" cy="345"/>
          </a:xfrm>
        </p:grpSpPr>
        <p:grpSp>
          <p:nvGrpSpPr>
            <p:cNvPr id="9" name="Group 219"/>
            <p:cNvGrpSpPr>
              <a:grpSpLocks/>
            </p:cNvGrpSpPr>
            <p:nvPr/>
          </p:nvGrpSpPr>
          <p:grpSpPr bwMode="auto">
            <a:xfrm rot="5400000">
              <a:off x="488" y="-92"/>
              <a:ext cx="345" cy="1336"/>
              <a:chOff x="768" y="1700"/>
              <a:chExt cx="405" cy="2620"/>
            </a:xfrm>
          </p:grpSpPr>
          <p:sp>
            <p:nvSpPr>
              <p:cNvPr id="13" name="Rectangle 220"/>
              <p:cNvSpPr>
                <a:spLocks noChangeArrowheads="1"/>
              </p:cNvSpPr>
              <p:nvPr/>
            </p:nvSpPr>
            <p:spPr bwMode="gray">
              <a:xfrm>
                <a:off x="768" y="1700"/>
                <a:ext cx="95" cy="2620"/>
              </a:xfrm>
              <a:prstGeom prst="rect">
                <a:avLst/>
              </a:prstGeom>
              <a:solidFill>
                <a:srgbClr val="FDD903">
                  <a:alpha val="30196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4" name="Rectangle 221"/>
              <p:cNvSpPr>
                <a:spLocks noChangeArrowheads="1"/>
              </p:cNvSpPr>
              <p:nvPr/>
            </p:nvSpPr>
            <p:spPr bwMode="gray">
              <a:xfrm>
                <a:off x="912" y="1700"/>
                <a:ext cx="261" cy="2620"/>
              </a:xfrm>
              <a:prstGeom prst="rect">
                <a:avLst/>
              </a:prstGeom>
              <a:solidFill>
                <a:srgbClr val="FDD903">
                  <a:alpha val="30196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0" name="Group 245"/>
            <p:cNvGrpSpPr>
              <a:grpSpLocks/>
            </p:cNvGrpSpPr>
            <p:nvPr/>
          </p:nvGrpSpPr>
          <p:grpSpPr bwMode="auto">
            <a:xfrm rot="5400000">
              <a:off x="3397" y="-1615"/>
              <a:ext cx="345" cy="4381"/>
              <a:chOff x="768" y="1700"/>
              <a:chExt cx="405" cy="2620"/>
            </a:xfrm>
          </p:grpSpPr>
          <p:sp>
            <p:nvSpPr>
              <p:cNvPr id="11" name="Rectangle 246"/>
              <p:cNvSpPr>
                <a:spLocks noChangeArrowheads="1"/>
              </p:cNvSpPr>
              <p:nvPr/>
            </p:nvSpPr>
            <p:spPr bwMode="gray">
              <a:xfrm>
                <a:off x="768" y="1700"/>
                <a:ext cx="95" cy="2620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2" name="Rectangle 247"/>
              <p:cNvSpPr>
                <a:spLocks noChangeArrowheads="1"/>
              </p:cNvSpPr>
              <p:nvPr/>
            </p:nvSpPr>
            <p:spPr bwMode="gray">
              <a:xfrm>
                <a:off x="912" y="1700"/>
                <a:ext cx="261" cy="2620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15" name="Group 203"/>
          <p:cNvGrpSpPr>
            <a:grpSpLocks/>
          </p:cNvGrpSpPr>
          <p:nvPr/>
        </p:nvGrpSpPr>
        <p:grpSpPr bwMode="auto">
          <a:xfrm>
            <a:off x="5392738" y="0"/>
            <a:ext cx="547687" cy="990600"/>
            <a:chOff x="768" y="1700"/>
            <a:chExt cx="405" cy="2620"/>
          </a:xfrm>
        </p:grpSpPr>
        <p:sp>
          <p:nvSpPr>
            <p:cNvPr id="16" name="Rectangle 204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Rectangle 205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8" name="Group 181"/>
          <p:cNvGrpSpPr>
            <a:grpSpLocks/>
          </p:cNvGrpSpPr>
          <p:nvPr/>
        </p:nvGrpSpPr>
        <p:grpSpPr bwMode="auto">
          <a:xfrm rot="10800000">
            <a:off x="142875" y="-7938"/>
            <a:ext cx="461963" cy="6858001"/>
            <a:chOff x="768" y="1700"/>
            <a:chExt cx="405" cy="2620"/>
          </a:xfrm>
        </p:grpSpPr>
        <p:sp>
          <p:nvSpPr>
            <p:cNvPr id="19" name="Rectangle 182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Rectangle 183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1" name="Group 215"/>
          <p:cNvGrpSpPr>
            <a:grpSpLocks/>
          </p:cNvGrpSpPr>
          <p:nvPr/>
        </p:nvGrpSpPr>
        <p:grpSpPr bwMode="auto">
          <a:xfrm>
            <a:off x="7853363" y="0"/>
            <a:ext cx="547687" cy="990600"/>
            <a:chOff x="768" y="1700"/>
            <a:chExt cx="405" cy="2620"/>
          </a:xfrm>
        </p:grpSpPr>
        <p:sp>
          <p:nvSpPr>
            <p:cNvPr id="22" name="Rectangle 216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Rectangle 217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4" name="Group 195"/>
          <p:cNvGrpSpPr>
            <a:grpSpLocks/>
          </p:cNvGrpSpPr>
          <p:nvPr/>
        </p:nvGrpSpPr>
        <p:grpSpPr bwMode="auto">
          <a:xfrm>
            <a:off x="1225550" y="0"/>
            <a:ext cx="547688" cy="6858000"/>
            <a:chOff x="768" y="1700"/>
            <a:chExt cx="405" cy="2620"/>
          </a:xfrm>
        </p:grpSpPr>
        <p:sp>
          <p:nvSpPr>
            <p:cNvPr id="25" name="Rectangle 196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" name="Rectangle 197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7" name="Group 233"/>
          <p:cNvGrpSpPr>
            <a:grpSpLocks/>
          </p:cNvGrpSpPr>
          <p:nvPr/>
        </p:nvGrpSpPr>
        <p:grpSpPr bwMode="auto">
          <a:xfrm rot="5400000">
            <a:off x="775494" y="3061493"/>
            <a:ext cx="547688" cy="2120901"/>
            <a:chOff x="768" y="1700"/>
            <a:chExt cx="405" cy="2620"/>
          </a:xfrm>
        </p:grpSpPr>
        <p:sp>
          <p:nvSpPr>
            <p:cNvPr id="28" name="Rectangle 234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Rectangle 235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0" name="Group 237"/>
          <p:cNvGrpSpPr>
            <a:grpSpLocks/>
          </p:cNvGrpSpPr>
          <p:nvPr/>
        </p:nvGrpSpPr>
        <p:grpSpPr bwMode="auto">
          <a:xfrm rot="5400000">
            <a:off x="775494" y="4414043"/>
            <a:ext cx="547688" cy="2120901"/>
            <a:chOff x="768" y="1700"/>
            <a:chExt cx="405" cy="2620"/>
          </a:xfrm>
        </p:grpSpPr>
        <p:sp>
          <p:nvSpPr>
            <p:cNvPr id="31" name="Rectangle 238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" name="Rectangle 239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33" name="Picture 3" descr="C:\Documents and Settings\Admin\Рабочий стол\fruits0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4097338"/>
            <a:ext cx="3589338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966788"/>
            <a:ext cx="8459787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1073150"/>
            <a:ext cx="8297862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09516" y="3307336"/>
            <a:ext cx="6260232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65389" y="5118046"/>
            <a:ext cx="6400800" cy="5536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5015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14589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29491-32DC-42D3-8C35-35D86D77A94D}" type="datetimeFigureOut">
              <a:rPr lang="ru-RU"/>
              <a:pPr>
                <a:defRPr/>
              </a:pPr>
              <a:t>22.09.2017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8E698-F36C-4186-A816-1361264C9F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3314C-1A38-42EA-9F71-9FB1A50C194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7ABF4-2D90-42FD-8914-C5F381E880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16977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957B6-75DF-4F7E-A3AD-8AD97E4C7E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1831A-DED3-473D-9DAD-73DBFE392A4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00776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F39D7-32EB-40FA-A26A-307F511F87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54A3-3F70-4C7D-A837-8ECAFD26A1F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2933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B1729-66D3-4C2C-8ED6-6D997834D76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D7130-98B1-4BB1-9819-E460CC4B261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80379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A6BEE-FDFC-47DD-B577-3A6B18EE60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AF966-A9C8-46F7-B826-12FC533AA8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04826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FC826-9310-47E5-9FCD-43691466304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2FD2D-1C34-4895-B3B0-A7B8594128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91912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BF219-DB02-42D5-88C1-6673BB9FD0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9F919-F602-452C-92B7-9C940FF03B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5300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B3497-69B8-4A46-BBB6-A1E77A082D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7CE94-E4DF-4BA4-B3E4-7B9A335D90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6839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3F9CD-CBE4-478E-977F-1AFAFB9359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88A02-78B0-46D6-98EE-C89D832DE4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05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CEF16-E82A-4ADF-AFA5-0C23568B153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8C4DF-70D3-49E3-BD16-9F53781F4F0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11365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F6A37-EA17-4CB8-8082-13E324ACF15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3C9DB-6FD4-472C-A976-7E28AF1B26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326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684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468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9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 Образец текста</a:t>
            </a:r>
          </a:p>
          <a:p>
            <a:pPr lvl="1"/>
            <a:r>
              <a:rPr lang="ru-RU" dirty="0" smtClean="0"/>
              <a:t> Второй уровень</a:t>
            </a:r>
          </a:p>
          <a:p>
            <a:pPr lvl="2"/>
            <a:r>
              <a:rPr lang="ru-RU" dirty="0" smtClean="0"/>
              <a:t> 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361856" y="6500367"/>
            <a:ext cx="2746648" cy="313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©Рассохина Г.В. 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http://pedsovet.su/</a:t>
            </a: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</a:p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802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Ø"/>
        <a:defRPr sz="32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v"/>
        <a:defRPr sz="28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ü"/>
        <a:defRPr sz="24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82296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295400"/>
            <a:ext cx="7315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7660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K:\ProPowerPoint\Шаблоны\В работе\FruktDietaSli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403350" y="333375"/>
            <a:ext cx="6408738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331913" y="1600200"/>
            <a:ext cx="7561262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grpSp>
        <p:nvGrpSpPr>
          <p:cNvPr id="8" name="Group 80"/>
          <p:cNvGrpSpPr>
            <a:grpSpLocks/>
          </p:cNvGrpSpPr>
          <p:nvPr/>
        </p:nvGrpSpPr>
        <p:grpSpPr bwMode="auto">
          <a:xfrm>
            <a:off x="152400" y="0"/>
            <a:ext cx="457200" cy="6858000"/>
            <a:chOff x="768" y="1700"/>
            <a:chExt cx="405" cy="2620"/>
          </a:xfrm>
        </p:grpSpPr>
        <p:sp>
          <p:nvSpPr>
            <p:cNvPr id="1053" name="Rectangle 81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54" name="Rectangle 82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1" name="Group 89"/>
          <p:cNvGrpSpPr>
            <a:grpSpLocks/>
          </p:cNvGrpSpPr>
          <p:nvPr/>
        </p:nvGrpSpPr>
        <p:grpSpPr bwMode="auto">
          <a:xfrm>
            <a:off x="1905000" y="0"/>
            <a:ext cx="642938" cy="285750"/>
            <a:chOff x="768" y="1700"/>
            <a:chExt cx="405" cy="2620"/>
          </a:xfrm>
        </p:grpSpPr>
        <p:sp>
          <p:nvSpPr>
            <p:cNvPr id="1051" name="Rectangle 90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52" name="Rectangle 91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4" name="Group 92"/>
          <p:cNvGrpSpPr>
            <a:grpSpLocks/>
          </p:cNvGrpSpPr>
          <p:nvPr/>
        </p:nvGrpSpPr>
        <p:grpSpPr bwMode="auto">
          <a:xfrm>
            <a:off x="3810000" y="0"/>
            <a:ext cx="642938" cy="285750"/>
            <a:chOff x="768" y="1700"/>
            <a:chExt cx="405" cy="2620"/>
          </a:xfrm>
        </p:grpSpPr>
        <p:sp>
          <p:nvSpPr>
            <p:cNvPr id="1049" name="Rectangle 93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50" name="Rectangle 94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7" name="Group 95"/>
          <p:cNvGrpSpPr>
            <a:grpSpLocks/>
          </p:cNvGrpSpPr>
          <p:nvPr/>
        </p:nvGrpSpPr>
        <p:grpSpPr bwMode="auto">
          <a:xfrm>
            <a:off x="5791200" y="0"/>
            <a:ext cx="642938" cy="285750"/>
            <a:chOff x="768" y="1700"/>
            <a:chExt cx="405" cy="2620"/>
          </a:xfrm>
        </p:grpSpPr>
        <p:sp>
          <p:nvSpPr>
            <p:cNvPr id="1047" name="Rectangle 96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48" name="Rectangle 97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33" name="Group 98"/>
          <p:cNvGrpSpPr>
            <a:grpSpLocks/>
          </p:cNvGrpSpPr>
          <p:nvPr/>
        </p:nvGrpSpPr>
        <p:grpSpPr bwMode="auto">
          <a:xfrm>
            <a:off x="8283575" y="-9525"/>
            <a:ext cx="642938" cy="304800"/>
            <a:chOff x="768" y="1700"/>
            <a:chExt cx="405" cy="2620"/>
          </a:xfrm>
        </p:grpSpPr>
        <p:sp>
          <p:nvSpPr>
            <p:cNvPr id="1045" name="Rectangle 99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46" name="Rectangle 100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3" name="Group 71"/>
          <p:cNvGrpSpPr>
            <a:grpSpLocks/>
          </p:cNvGrpSpPr>
          <p:nvPr/>
        </p:nvGrpSpPr>
        <p:grpSpPr bwMode="auto">
          <a:xfrm rot="-5400000">
            <a:off x="246062" y="2103438"/>
            <a:ext cx="550863" cy="1042988"/>
            <a:chOff x="1060" y="0"/>
            <a:chExt cx="394" cy="4320"/>
          </a:xfrm>
        </p:grpSpPr>
        <p:sp>
          <p:nvSpPr>
            <p:cNvPr id="1043" name="Rectangle 72"/>
            <p:cNvSpPr>
              <a:spLocks noChangeArrowheads="1"/>
            </p:cNvSpPr>
            <p:nvPr/>
          </p:nvSpPr>
          <p:spPr bwMode="gray">
            <a:xfrm>
              <a:off x="1214" y="0"/>
              <a:ext cx="240" cy="4320"/>
            </a:xfrm>
            <a:prstGeom prst="rect">
              <a:avLst/>
            </a:prstGeom>
            <a:solidFill>
              <a:srgbClr val="FDD903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44" name="Rectangle 73"/>
            <p:cNvSpPr>
              <a:spLocks noChangeArrowheads="1"/>
            </p:cNvSpPr>
            <p:nvPr/>
          </p:nvSpPr>
          <p:spPr bwMode="gray">
            <a:xfrm>
              <a:off x="1060" y="0"/>
              <a:ext cx="93" cy="4320"/>
            </a:xfrm>
            <a:prstGeom prst="rect">
              <a:avLst/>
            </a:prstGeom>
            <a:solidFill>
              <a:srgbClr val="FDD903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6" name="Group 104"/>
          <p:cNvGrpSpPr>
            <a:grpSpLocks/>
          </p:cNvGrpSpPr>
          <p:nvPr/>
        </p:nvGrpSpPr>
        <p:grpSpPr bwMode="auto">
          <a:xfrm rot="-5400000">
            <a:off x="246063" y="4368800"/>
            <a:ext cx="550862" cy="1042988"/>
            <a:chOff x="1060" y="0"/>
            <a:chExt cx="394" cy="4320"/>
          </a:xfrm>
        </p:grpSpPr>
        <p:sp>
          <p:nvSpPr>
            <p:cNvPr id="1041" name="Rectangle 105"/>
            <p:cNvSpPr>
              <a:spLocks noChangeArrowheads="1"/>
            </p:cNvSpPr>
            <p:nvPr/>
          </p:nvSpPr>
          <p:spPr bwMode="gray">
            <a:xfrm>
              <a:off x="1214" y="0"/>
              <a:ext cx="240" cy="4320"/>
            </a:xfrm>
            <a:prstGeom prst="rect">
              <a:avLst/>
            </a:prstGeom>
            <a:solidFill>
              <a:srgbClr val="FDD903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42" name="Rectangle 106"/>
            <p:cNvSpPr>
              <a:spLocks noChangeArrowheads="1"/>
            </p:cNvSpPr>
            <p:nvPr/>
          </p:nvSpPr>
          <p:spPr bwMode="gray">
            <a:xfrm>
              <a:off x="1060" y="0"/>
              <a:ext cx="93" cy="4320"/>
            </a:xfrm>
            <a:prstGeom prst="rect">
              <a:avLst/>
            </a:prstGeom>
            <a:solidFill>
              <a:srgbClr val="FDD903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2051" name="Picture 3" descr="C:\Documents and Settings\Admin\Рабочий стол\fruits0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6038" y="5732463"/>
            <a:ext cx="13858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4025" y="395288"/>
            <a:ext cx="1008063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88" y="395288"/>
            <a:ext cx="919162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9" name="TextBox 6"/>
          <p:cNvSpPr txBox="1">
            <a:spLocks noChangeArrowheads="1"/>
          </p:cNvSpPr>
          <p:nvPr/>
        </p:nvSpPr>
        <p:spPr bwMode="auto">
          <a:xfrm>
            <a:off x="-11113" y="6583363"/>
            <a:ext cx="1552576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smtClean="0">
                <a:solidFill>
                  <a:srgbClr val="EBF1DE"/>
                </a:solidFill>
                <a:latin typeface="Agency FB" pitchFamily="34" charset="0"/>
              </a:rPr>
              <a:t>ProPowerPoint.ru</a:t>
            </a:r>
            <a:endParaRPr lang="ru-RU" sz="1300" smtClean="0">
              <a:solidFill>
                <a:srgbClr val="EBF1DE"/>
              </a:solidFill>
              <a:latin typeface="Ariston" pitchFamily="66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52513" y="-11113"/>
            <a:ext cx="71437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   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066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K:\ProPowerPoint\Шаблоны\В работе\FruktDietaSli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403350" y="333375"/>
            <a:ext cx="6408738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331913" y="1600200"/>
            <a:ext cx="7561262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grpSp>
        <p:nvGrpSpPr>
          <p:cNvPr id="8" name="Group 80"/>
          <p:cNvGrpSpPr>
            <a:grpSpLocks/>
          </p:cNvGrpSpPr>
          <p:nvPr/>
        </p:nvGrpSpPr>
        <p:grpSpPr bwMode="auto">
          <a:xfrm>
            <a:off x="152400" y="0"/>
            <a:ext cx="457200" cy="6858000"/>
            <a:chOff x="768" y="1700"/>
            <a:chExt cx="405" cy="2620"/>
          </a:xfrm>
        </p:grpSpPr>
        <p:sp>
          <p:nvSpPr>
            <p:cNvPr id="1053" name="Rectangle 81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54" name="Rectangle 82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DD903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1" name="Group 89"/>
          <p:cNvGrpSpPr>
            <a:grpSpLocks/>
          </p:cNvGrpSpPr>
          <p:nvPr/>
        </p:nvGrpSpPr>
        <p:grpSpPr bwMode="auto">
          <a:xfrm>
            <a:off x="1905000" y="0"/>
            <a:ext cx="642938" cy="285750"/>
            <a:chOff x="768" y="1700"/>
            <a:chExt cx="405" cy="2620"/>
          </a:xfrm>
        </p:grpSpPr>
        <p:sp>
          <p:nvSpPr>
            <p:cNvPr id="1051" name="Rectangle 90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52" name="Rectangle 91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4" name="Group 92"/>
          <p:cNvGrpSpPr>
            <a:grpSpLocks/>
          </p:cNvGrpSpPr>
          <p:nvPr/>
        </p:nvGrpSpPr>
        <p:grpSpPr bwMode="auto">
          <a:xfrm>
            <a:off x="3810000" y="0"/>
            <a:ext cx="642938" cy="285750"/>
            <a:chOff x="768" y="1700"/>
            <a:chExt cx="405" cy="2620"/>
          </a:xfrm>
        </p:grpSpPr>
        <p:sp>
          <p:nvSpPr>
            <p:cNvPr id="1049" name="Rectangle 93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50" name="Rectangle 94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7" name="Group 95"/>
          <p:cNvGrpSpPr>
            <a:grpSpLocks/>
          </p:cNvGrpSpPr>
          <p:nvPr/>
        </p:nvGrpSpPr>
        <p:grpSpPr bwMode="auto">
          <a:xfrm>
            <a:off x="5791200" y="0"/>
            <a:ext cx="642938" cy="285750"/>
            <a:chOff x="768" y="1700"/>
            <a:chExt cx="405" cy="2620"/>
          </a:xfrm>
        </p:grpSpPr>
        <p:sp>
          <p:nvSpPr>
            <p:cNvPr id="1047" name="Rectangle 96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48" name="Rectangle 97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33" name="Group 98"/>
          <p:cNvGrpSpPr>
            <a:grpSpLocks/>
          </p:cNvGrpSpPr>
          <p:nvPr/>
        </p:nvGrpSpPr>
        <p:grpSpPr bwMode="auto">
          <a:xfrm>
            <a:off x="8283575" y="-9525"/>
            <a:ext cx="642938" cy="304800"/>
            <a:chOff x="768" y="1700"/>
            <a:chExt cx="405" cy="2620"/>
          </a:xfrm>
        </p:grpSpPr>
        <p:sp>
          <p:nvSpPr>
            <p:cNvPr id="1045" name="Rectangle 99"/>
            <p:cNvSpPr>
              <a:spLocks noChangeArrowheads="1"/>
            </p:cNvSpPr>
            <p:nvPr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46" name="Rectangle 100"/>
            <p:cNvSpPr>
              <a:spLocks noChangeArrowheads="1"/>
            </p:cNvSpPr>
            <p:nvPr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3" name="Group 71"/>
          <p:cNvGrpSpPr>
            <a:grpSpLocks/>
          </p:cNvGrpSpPr>
          <p:nvPr/>
        </p:nvGrpSpPr>
        <p:grpSpPr bwMode="auto">
          <a:xfrm rot="-5400000">
            <a:off x="246062" y="2103438"/>
            <a:ext cx="550863" cy="1042988"/>
            <a:chOff x="1060" y="0"/>
            <a:chExt cx="394" cy="4320"/>
          </a:xfrm>
        </p:grpSpPr>
        <p:sp>
          <p:nvSpPr>
            <p:cNvPr id="1043" name="Rectangle 72"/>
            <p:cNvSpPr>
              <a:spLocks noChangeArrowheads="1"/>
            </p:cNvSpPr>
            <p:nvPr/>
          </p:nvSpPr>
          <p:spPr bwMode="gray">
            <a:xfrm>
              <a:off x="1214" y="0"/>
              <a:ext cx="240" cy="4320"/>
            </a:xfrm>
            <a:prstGeom prst="rect">
              <a:avLst/>
            </a:prstGeom>
            <a:solidFill>
              <a:srgbClr val="FDD903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44" name="Rectangle 73"/>
            <p:cNvSpPr>
              <a:spLocks noChangeArrowheads="1"/>
            </p:cNvSpPr>
            <p:nvPr/>
          </p:nvSpPr>
          <p:spPr bwMode="gray">
            <a:xfrm>
              <a:off x="1060" y="0"/>
              <a:ext cx="93" cy="4320"/>
            </a:xfrm>
            <a:prstGeom prst="rect">
              <a:avLst/>
            </a:prstGeom>
            <a:solidFill>
              <a:srgbClr val="FDD903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6" name="Group 104"/>
          <p:cNvGrpSpPr>
            <a:grpSpLocks/>
          </p:cNvGrpSpPr>
          <p:nvPr/>
        </p:nvGrpSpPr>
        <p:grpSpPr bwMode="auto">
          <a:xfrm rot="-5400000">
            <a:off x="246063" y="4368800"/>
            <a:ext cx="550862" cy="1042988"/>
            <a:chOff x="1060" y="0"/>
            <a:chExt cx="394" cy="4320"/>
          </a:xfrm>
        </p:grpSpPr>
        <p:sp>
          <p:nvSpPr>
            <p:cNvPr id="1041" name="Rectangle 105"/>
            <p:cNvSpPr>
              <a:spLocks noChangeArrowheads="1"/>
            </p:cNvSpPr>
            <p:nvPr/>
          </p:nvSpPr>
          <p:spPr bwMode="gray">
            <a:xfrm>
              <a:off x="1214" y="0"/>
              <a:ext cx="240" cy="4320"/>
            </a:xfrm>
            <a:prstGeom prst="rect">
              <a:avLst/>
            </a:prstGeom>
            <a:solidFill>
              <a:srgbClr val="FDD903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42" name="Rectangle 106"/>
            <p:cNvSpPr>
              <a:spLocks noChangeArrowheads="1"/>
            </p:cNvSpPr>
            <p:nvPr/>
          </p:nvSpPr>
          <p:spPr bwMode="gray">
            <a:xfrm>
              <a:off x="1060" y="0"/>
              <a:ext cx="93" cy="4320"/>
            </a:xfrm>
            <a:prstGeom prst="rect">
              <a:avLst/>
            </a:prstGeom>
            <a:solidFill>
              <a:srgbClr val="FDD903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2051" name="Picture 3" descr="C:\Documents and Settings\Admin\Рабочий стол\fruits0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6038" y="5732463"/>
            <a:ext cx="13858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4025" y="395288"/>
            <a:ext cx="1008063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88" y="395288"/>
            <a:ext cx="919162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9" name="TextBox 6"/>
          <p:cNvSpPr txBox="1">
            <a:spLocks noChangeArrowheads="1"/>
          </p:cNvSpPr>
          <p:nvPr/>
        </p:nvSpPr>
        <p:spPr bwMode="auto">
          <a:xfrm>
            <a:off x="-11113" y="6583363"/>
            <a:ext cx="1552576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smtClean="0">
                <a:solidFill>
                  <a:srgbClr val="EBF1DE"/>
                </a:solidFill>
                <a:latin typeface="Agency FB" pitchFamily="34" charset="0"/>
              </a:rPr>
              <a:t>ProPowerPoint.ru</a:t>
            </a:r>
            <a:endParaRPr lang="ru-RU" sz="1300" smtClean="0">
              <a:solidFill>
                <a:srgbClr val="EBF1DE"/>
              </a:solidFill>
              <a:latin typeface="Ariston" pitchFamily="66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52513" y="-11113"/>
            <a:ext cx="71437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   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25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3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E970A3-0E77-47FD-B615-CDED18BF6B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04DE27-01F7-4FDF-AF98-E41CE6ACFF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64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428604"/>
            <a:ext cx="6084168" cy="244827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Презентация </a:t>
            </a:r>
            <a:br>
              <a:rPr lang="ru-RU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</a:br>
            <a:r>
              <a:rPr lang="ru-RU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на </a:t>
            </a:r>
            <a:r>
              <a:rPr lang="ru-RU" dirty="0" smtClean="0">
                <a:ln w="11430"/>
                <a:solidFill>
                  <a:srgbClr val="CC0066"/>
                </a:solidFill>
                <a:latin typeface="SkazkaForSerge" pitchFamily="18" charset="0"/>
              </a:rPr>
              <a:t>районный</a:t>
            </a:r>
            <a:r>
              <a:rPr lang="ru-RU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   </a:t>
            </a:r>
            <a:r>
              <a:rPr lang="ru-RU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конкурс </a:t>
            </a:r>
            <a:r>
              <a:rPr lang="ru-RU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«Здоровое </a:t>
            </a:r>
            <a:r>
              <a:rPr lang="ru-RU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питание-основа процветания»</a:t>
            </a:r>
            <a:endParaRPr lang="ru-RU" sz="54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kazkaForSerg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4293096"/>
            <a:ext cx="4320480" cy="172819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МБДОУ «Детский сад «Тополек»</a:t>
            </a:r>
          </a:p>
          <a:p>
            <a:pPr>
              <a:spcBef>
                <a:spcPts val="0"/>
              </a:spcBef>
            </a:pPr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2016г.</a:t>
            </a:r>
            <a:endParaRPr lang="ru-RU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kazkaForSerg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29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479" y="3133483"/>
            <a:ext cx="4966023" cy="3724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413515" cy="3310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768" y="346772"/>
            <a:ext cx="4224916" cy="3168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1326" y="476672"/>
            <a:ext cx="4224916" cy="33740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Подвижная игра «Весёлый огород»</a:t>
            </a: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3570784"/>
            <a:ext cx="4892902" cy="38803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Дидактическая игра «Фрукты-овощи»</a:t>
            </a: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85523" y="3068960"/>
            <a:ext cx="4355976" cy="3819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Дидактическая игра 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«Варим суп»</a:t>
            </a: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574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7902587" cy="1357297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200" b="1" i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Программа   формирования культуры здорового питания </a:t>
            </a:r>
          </a:p>
        </p:txBody>
      </p:sp>
      <p:pic>
        <p:nvPicPr>
          <p:cNvPr id="4098" name="Picture 2" descr="C:\Users\Юлия\Desktop\2016_04_26\IM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84865" y="1614425"/>
            <a:ext cx="4278526" cy="6048672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066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177164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Работа творческой группы</a:t>
            </a:r>
            <a:br>
              <a:rPr lang="ru-RU" sz="4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</a:br>
            <a:r>
              <a:rPr lang="ru-RU" sz="4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по разработке программы  «Правильное питание»</a:t>
            </a:r>
            <a:endParaRPr lang="ru-RU" sz="4000" b="1" i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3917" y="2000240"/>
            <a:ext cx="6000791" cy="4500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992888" cy="12954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Заседание Совета по питанию</a:t>
            </a:r>
            <a:br>
              <a:rPr lang="ru-RU" b="1" i="1" dirty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428736"/>
            <a:ext cx="695329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Интегрированные занятия о правильном питании</a:t>
            </a:r>
            <a:endParaRPr lang="ru-RU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0"/>
            <a:ext cx="4104456" cy="307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106487" cy="307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05064"/>
            <a:ext cx="3600400" cy="2700300"/>
          </a:xfrm>
          <a:prstGeom prst="round2DiagRect">
            <a:avLst>
              <a:gd name="adj1" fmla="val 0"/>
              <a:gd name="adj2" fmla="val 12736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270" y="3346503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645" y="107213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204" y="91335"/>
            <a:ext cx="4302612" cy="3226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204" y="3068960"/>
            <a:ext cx="4177268" cy="2819855"/>
          </a:xfrm>
        </p:spPr>
        <p:txBody>
          <a:bodyPr/>
          <a:lstStyle/>
          <a:p>
            <a:r>
              <a:rPr lang="ru-RU" sz="3600" i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Интегрированные занятия </a:t>
            </a:r>
            <a:r>
              <a:rPr lang="ru-RU" sz="3600" i="1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о правильном </a:t>
            </a:r>
            <a:r>
              <a:rPr lang="ru-RU" sz="3600" i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питании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71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42" y="3501008"/>
            <a:ext cx="4642250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727" y="0"/>
            <a:ext cx="8229600" cy="715963"/>
          </a:xfrm>
        </p:spPr>
        <p:txBody>
          <a:bodyPr/>
          <a:lstStyle/>
          <a:p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Constantia" pitchFamily="18" charset="0"/>
              </a:rPr>
              <a:t>Занятия с использованием ИКТ</a:t>
            </a:r>
            <a:endParaRPr lang="ru-RU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Constantia" pitchFamily="18" charset="0"/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3988" y="1196752"/>
            <a:ext cx="4752528" cy="3278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0031"/>
            <a:ext cx="4643839" cy="3163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629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Развивающие дидактические игры</a:t>
            </a:r>
            <a:endParaRPr lang="ru-RU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2540"/>
            <a:ext cx="8229600" cy="4525963"/>
          </a:xfrm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ru-RU" sz="2400" b="1" i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Д/игра </a:t>
            </a:r>
          </a:p>
          <a:p>
            <a:pPr marL="0" lvl="0" indent="0" fontAlgn="base">
              <a:spcAft>
                <a:spcPct val="0"/>
              </a:spcAft>
              <a:buNone/>
            </a:pPr>
            <a:r>
              <a:rPr lang="ru-RU" sz="2400" b="1" i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«Сервируем стол»</a:t>
            </a:r>
          </a:p>
          <a:p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nstantia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92830"/>
            <a:ext cx="2709559" cy="3612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24648"/>
            <a:ext cx="2561292" cy="1920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6213" y="2492896"/>
            <a:ext cx="2161021" cy="1620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18598" y="1100910"/>
            <a:ext cx="352540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Д/игра «Магазин «Овощи»</a:t>
            </a:r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nstantia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2513" y="2341479"/>
            <a:ext cx="2609336" cy="1957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78" r="26835"/>
          <a:stretch/>
        </p:blipFill>
        <p:spPr bwMode="auto">
          <a:xfrm>
            <a:off x="2051720" y="2051989"/>
            <a:ext cx="2100679" cy="2562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2156" y="4332736"/>
            <a:ext cx="3233300" cy="2156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i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Развивающие дидактические игры</a:t>
            </a:r>
            <a:endParaRPr lang="ru-RU" b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340768"/>
            <a:ext cx="38802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Д/ игра «Умный зонтик»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nstantia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104" y="1628800"/>
            <a:ext cx="3352475" cy="2514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920" y="3995590"/>
            <a:ext cx="3565023" cy="2673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36096" y="1177173"/>
            <a:ext cx="3352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nstantia" pitchFamily="18" charset="0"/>
              </a:rPr>
              <a:t>Д/ игра </a:t>
            </a:r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nstantia" pitchFamily="18" charset="0"/>
              </a:rPr>
              <a:t>«Кто что ест»</a:t>
            </a:r>
            <a:endParaRPr lang="ru-RU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nstantia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201" y="1571600"/>
            <a:ext cx="3428741" cy="2571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9676" y="3995590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186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1315244"/>
            <a:ext cx="4680521" cy="3511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6564" y="727976"/>
            <a:ext cx="4215916" cy="3163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00155"/>
            <a:ext cx="4032448" cy="3025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Мастер-класс повара с детьми  «Лепим пирожки»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2143108" y="1"/>
            <a:ext cx="6259513" cy="100010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000" b="1" i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Задачи: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3068960"/>
            <a:ext cx="7488832" cy="3574750"/>
          </a:xfrm>
        </p:spPr>
        <p:txBody>
          <a:bodyPr rtlCol="0">
            <a:noAutofit/>
          </a:bodyPr>
          <a:lstStyle/>
          <a:p>
            <a:pPr marL="342900" indent="-342900" algn="l" fontAlgn="auto">
              <a:spcAft>
                <a:spcPts val="0"/>
              </a:spcAft>
              <a:buClr>
                <a:srgbClr val="D60093"/>
              </a:buClr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Создать в детском саду  условия  для организации здорового питания воспитанников.</a:t>
            </a:r>
          </a:p>
          <a:p>
            <a:pPr marL="342900" indent="-342900" algn="l" fontAlgn="auto">
              <a:spcAft>
                <a:spcPts val="0"/>
              </a:spcAft>
              <a:buClr>
                <a:srgbClr val="D60093"/>
              </a:buClr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Формирование в детском саду  системного подхода к организации работы по пропаганде здорового питания среди детей и родителей.</a:t>
            </a:r>
          </a:p>
          <a:p>
            <a:pPr marL="342900" indent="-342900" algn="l" fontAlgn="auto">
              <a:spcAft>
                <a:spcPts val="0"/>
              </a:spcAft>
              <a:buClr>
                <a:srgbClr val="D60093"/>
              </a:buClr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Предупреждение и снижение уровня заболеваний, связанных с неправильным питанием детей.</a:t>
            </a:r>
          </a:p>
        </p:txBody>
      </p:sp>
    </p:spTree>
    <p:extLst>
      <p:ext uri="{BB962C8B-B14F-4D97-AF65-F5344CB8AC3E}">
        <p14:creationId xmlns:p14="http://schemas.microsoft.com/office/powerpoint/2010/main" xmlns="" val="263066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424" y="260648"/>
            <a:ext cx="8344047" cy="144016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Альбом «Фрукты и овощи»</a:t>
            </a:r>
            <a:br>
              <a:rPr lang="ru-RU" b="1" i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</a:br>
            <a:r>
              <a:rPr lang="ru-RU" sz="2200" b="1" i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средняя группа</a:t>
            </a:r>
            <a:endParaRPr lang="ru-RU" sz="2200" b="1" i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779" y="1636457"/>
            <a:ext cx="4317951" cy="3238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953" y="2348880"/>
            <a:ext cx="4344483" cy="3258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14281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87" r="18815"/>
          <a:stretch/>
        </p:blipFill>
        <p:spPr bwMode="auto">
          <a:xfrm>
            <a:off x="6304075" y="0"/>
            <a:ext cx="2683380" cy="2968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73782"/>
            <a:ext cx="7462370" cy="764704"/>
          </a:xfrm>
        </p:spPr>
        <p:txBody>
          <a:bodyPr/>
          <a:lstStyle/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Constantia" pitchFamily="18" charset="0"/>
              </a:rPr>
              <a:t>Альбом «Полезная еда»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Constantia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860" y="3429000"/>
            <a:ext cx="4327128" cy="3245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3" y="2996952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933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52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Проекты  </a:t>
            </a:r>
            <a:endParaRPr lang="ru-RU" b="1" i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6101" y="972918"/>
            <a:ext cx="3310880" cy="457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Проект «Огород на окне»</a:t>
            </a: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884" y="1340768"/>
            <a:ext cx="3310880" cy="2670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4570" y="3429000"/>
            <a:ext cx="3310880" cy="2483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64088" y="972918"/>
            <a:ext cx="3240360" cy="457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Проект «Еда-без вреда»</a:t>
            </a: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30118"/>
            <a:ext cx="3685796" cy="2764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3500" y="4011007"/>
            <a:ext cx="3468352" cy="2602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744416" cy="2808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Проекты </a:t>
            </a:r>
            <a:endParaRPr lang="ru-RU" b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36712"/>
            <a:ext cx="3744416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Проект </a:t>
            </a:r>
          </a:p>
          <a:p>
            <a:pPr algn="ctr"/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«Правильное питание-здоровое поколение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88024" y="897958"/>
            <a:ext cx="403244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 «Здоровый малыш»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9050" y="1282245"/>
            <a:ext cx="3744416" cy="2497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9050" y="3725625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3650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1733" y="548680"/>
            <a:ext cx="4390124" cy="2908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116632"/>
            <a:ext cx="7797279" cy="685800"/>
          </a:xfrm>
        </p:spPr>
        <p:txBody>
          <a:bodyPr/>
          <a:lstStyle/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Кто  такая </a:t>
            </a:r>
            <a:r>
              <a:rPr lang="ru-RU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витаминка</a:t>
            </a:r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?</a:t>
            </a:r>
            <a:endParaRPr lang="en-US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nstantia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334" y="620688"/>
            <a:ext cx="3931618" cy="3024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609" y="2780928"/>
            <a:ext cx="4426333" cy="2952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1930" y="3432786"/>
            <a:ext cx="432004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4447720" y="3182753"/>
            <a:ext cx="4357718" cy="50006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none" strike="noStrike" normalizeH="0" baseline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Проект</a:t>
            </a:r>
            <a:r>
              <a:rPr kumimoji="0" lang="ru-RU" sz="2400" b="1" i="1" u="none" strike="noStrike" normalizeH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 «Огород на окне»</a:t>
            </a:r>
            <a:endParaRPr kumimoji="0" lang="ru-RU" sz="2400" b="1" i="1" u="none" strike="noStrike" normalizeH="0" baseline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735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971868">
            <a:off x="550534" y="1902933"/>
            <a:ext cx="4210762" cy="3158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Информационный уголок «Уголок здоровья»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nstantia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81" r="7232"/>
          <a:stretch/>
        </p:blipFill>
        <p:spPr bwMode="auto">
          <a:xfrm>
            <a:off x="4427984" y="1772816"/>
            <a:ext cx="4320480" cy="4160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70041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Папки-передвижки в группах</a:t>
            </a: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32048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08413">
            <a:off x="3873345" y="2718346"/>
            <a:ext cx="4677991" cy="3508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8902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70452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4643966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1990693"/>
            <a:ext cx="529208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Конкурс среди младших воспитателей </a:t>
            </a:r>
          </a:p>
          <a:p>
            <a:pPr algn="ctr"/>
            <a:r>
              <a:rPr lang="ru-RU" sz="2800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«Сервировка стола»</a:t>
            </a:r>
            <a:endParaRPr lang="ru-RU" sz="2800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8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Работа с родителями </a:t>
            </a:r>
            <a:endParaRPr lang="ru-RU" b="1" i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4098" name="Picture 2" descr="C:\Documents and Settings\User\Рабочий стол\СДЕЛАТЬ ФОТО\фото род собрание 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4111347" cy="3357586"/>
          </a:xfrm>
          <a:prstGeom prst="rect">
            <a:avLst/>
          </a:prstGeom>
          <a:noFill/>
        </p:spPr>
      </p:pic>
      <p:pic>
        <p:nvPicPr>
          <p:cNvPr id="4099" name="Picture 3" descr="C:\Documents and Settings\User\Рабочий стол\СДЕЛАТЬ ФОТО\фото род собрание 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214686"/>
            <a:ext cx="4572032" cy="34290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3742" y="1616807"/>
            <a:ext cx="4355976" cy="137100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Родительское собрание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«Правильное питание-залог здоровья дошкольников» 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85992"/>
            <a:ext cx="7772400" cy="1314458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7170" name="AutoShape 2" descr="C:\Documents and Settings\User\%D0%A0%D0%B0%D0%B1%D0%BE%D1%87%D0%B8%D0%B9 %D1%81%D1%82%D0%BE%D0%BB\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C:\Documents and Settings\User\%D0%A0%D0%B0%D0%B1%D0%BE%D1%87%D0%B8%D0%B9 %D1%81%D1%82%D0%BE%D0%BB\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4" name="AutoShape 6" descr="C:\Documents and Settings\User\%D0%A0%D0%B0%D0%B1%D0%BE%D1%87%D0%B8%D0%B9 %D1%81%D1%82%D0%BE%D0%BB\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6" name="AutoShape 8" descr="C:\Documents and Settings\User\%D0%A0%D0%B0%D0%B1%D0%BE%D1%87%D0%B8%D0%B9 %D1%81%D1%82%D0%BE%D0%BB\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8" name="AutoShape 10" descr="C:\Documents and Settings\User\%D0%A0%D0%B0%D0%B1%D0%BE%D1%87%D0%B8%D0%B9 %D1%81%D1%82%D0%BE%D0%BB\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500166" y="0"/>
            <a:ext cx="6169690" cy="137382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533400" algn="l"/>
                <a:tab pos="625475" algn="l"/>
                <a:tab pos="1524000" algn="l"/>
              </a:tabLst>
            </a:pP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Мониторинг  удовлетворенности родителей питанием в ДОУ</a:t>
            </a:r>
            <a:endParaRPr lang="ru-RU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indent="2682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l"/>
                <a:tab pos="1524000" algn="l"/>
              </a:tabLst>
            </a:pPr>
            <a:endParaRPr lang="ru-RU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xmlns="" val="3018332434"/>
              </p:ext>
            </p:extLst>
          </p:nvPr>
        </p:nvGraphicFramePr>
        <p:xfrm>
          <a:off x="2840043" y="3140968"/>
          <a:ext cx="2578113" cy="2313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34041573"/>
              </p:ext>
            </p:extLst>
          </p:nvPr>
        </p:nvGraphicFramePr>
        <p:xfrm>
          <a:off x="6156176" y="3212571"/>
          <a:ext cx="2520280" cy="2304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699792" y="5517232"/>
            <a:ext cx="285861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60093"/>
                </a:solidFill>
                <a:latin typeface="Constantia" pitchFamily="18" charset="0"/>
              </a:rPr>
              <a:t>Начало года 80% </a:t>
            </a:r>
            <a:endParaRPr lang="ru-RU" b="1" dirty="0">
              <a:solidFill>
                <a:srgbClr val="D60093"/>
              </a:solidFill>
              <a:latin typeface="Constant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56176" y="5468652"/>
            <a:ext cx="2664296" cy="408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60093"/>
                </a:solidFill>
                <a:latin typeface="Constantia" pitchFamily="18" charset="0"/>
              </a:rPr>
              <a:t>Конец года 95%</a:t>
            </a:r>
            <a:endParaRPr lang="ru-RU" b="1" dirty="0">
              <a:solidFill>
                <a:srgbClr val="D60093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45024"/>
            <a:ext cx="4053350" cy="3040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7387"/>
            <a:ext cx="4500594" cy="3375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3525"/>
            <a:ext cx="4423417" cy="3317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5102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ПРАВИЛЬНОЕ ПИТАНИЕ</a:t>
            </a:r>
            <a:endParaRPr lang="ru-RU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17038" y="4707830"/>
            <a:ext cx="264259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i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Обед</a:t>
            </a:r>
            <a:endParaRPr lang="ru-RU" sz="6000" b="1" i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836712"/>
            <a:ext cx="388843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i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Завтрак</a:t>
            </a:r>
            <a:endParaRPr lang="ru-RU" sz="4800" b="1" i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Семинар-практикум с родителями </a:t>
            </a:r>
            <a:br>
              <a:rPr lang="ru-RU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</a:br>
            <a:r>
              <a:rPr lang="ru-RU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 </a:t>
            </a:r>
            <a:endParaRPr lang="ru-RU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56" y="1428736"/>
            <a:ext cx="4929222" cy="4071966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Заседание клуба родителей   </a:t>
            </a:r>
            <a:br>
              <a:rPr lang="ru-RU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«Хозяюшка»</a:t>
            </a:r>
            <a:endParaRPr lang="ru-RU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500174"/>
            <a:ext cx="6758517" cy="5068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884"/>
            <a:ext cx="9451776" cy="71596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i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Совместные праздники и развлечения</a:t>
            </a:r>
            <a:endParaRPr lang="ru-RU" sz="3600" b="1" i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7779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6990" y="737575"/>
            <a:ext cx="3936438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771" y="3797966"/>
            <a:ext cx="3957911" cy="2968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0654" y="3689903"/>
            <a:ext cx="4089109" cy="3067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94079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63604" y="404664"/>
            <a:ext cx="7643866" cy="6858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Спортивные эстафеты  «Собираем урожай овощей»</a:t>
            </a:r>
            <a:endParaRPr lang="en-US" sz="4000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93" y="2083648"/>
            <a:ext cx="4592715" cy="344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0848"/>
            <a:ext cx="4686719" cy="3515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04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nstantia" pitchFamily="18" charset="0"/>
              </a:rPr>
              <a:t>Используемые игры с мячом </a:t>
            </a:r>
            <a:endParaRPr lang="ru-RU" sz="36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1535113"/>
            <a:ext cx="4572000" cy="639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i="1" dirty="0" smtClean="0">
                <a:solidFill>
                  <a:srgbClr val="7030A0"/>
                </a:solidFill>
              </a:rPr>
              <a:t> </a:t>
            </a:r>
            <a:r>
              <a:rPr lang="ru-RU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D60093"/>
                </a:solidFill>
                <a:latin typeface="Constantia" pitchFamily="18" charset="0"/>
              </a:rPr>
              <a:t>«ХОРОШО-ПЛОХО»</a:t>
            </a:r>
            <a:endParaRPr lang="ru-RU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D60093"/>
              </a:solidFill>
              <a:latin typeface="Constantia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498975" cy="639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D60093"/>
                </a:solidFill>
                <a:latin typeface="Constantia" pitchFamily="18" charset="0"/>
              </a:rPr>
              <a:t>«ДА-НЕТКИ»</a:t>
            </a:r>
            <a:endParaRPr lang="ru-RU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D60093"/>
              </a:solidFill>
              <a:latin typeface="Constantia" pitchFamily="18" charset="0"/>
            </a:endParaRPr>
          </a:p>
        </p:txBody>
      </p:sp>
      <p:pic>
        <p:nvPicPr>
          <p:cNvPr id="20485" name="Содержимое 12" descr="http://steshka.ru/wp-content/uploads/2013/05/eda7.jpg"/>
          <p:cNvPicPr>
            <a:picLocks noGrp="1"/>
          </p:cNvPicPr>
          <p:nvPr>
            <p:ph sz="quarter" idx="2"/>
          </p:nvPr>
        </p:nvPicPr>
        <p:blipFill rotWithShape="1">
          <a:blip r:embed="rId2" cstate="print"/>
          <a:srcRect l="3784" t="3730" r="2433" b="2110"/>
          <a:stretch/>
        </p:blipFill>
        <p:spPr>
          <a:xfrm>
            <a:off x="172994" y="2349500"/>
            <a:ext cx="4287795" cy="4409646"/>
          </a:xfrm>
        </p:spPr>
      </p:pic>
      <p:pic>
        <p:nvPicPr>
          <p:cNvPr id="20486" name="Содержимое 16" descr="http://img0.liveinternet.ru/images/attach/c/7/96/939/96939330_carrotde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6825" y="4149725"/>
            <a:ext cx="2735263" cy="2060575"/>
          </a:xfrm>
        </p:spPr>
      </p:pic>
      <p:sp>
        <p:nvSpPr>
          <p:cNvPr id="20487" name="TextBox 18"/>
          <p:cNvSpPr txBox="1">
            <a:spLocks noChangeArrowheads="1"/>
          </p:cNvSpPr>
          <p:nvPr/>
        </p:nvSpPr>
        <p:spPr bwMode="auto">
          <a:xfrm>
            <a:off x="4932363" y="2349500"/>
            <a:ext cx="3455987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Franklin Gothic Book" pitchFamily="34" charset="0"/>
              </a:rPr>
              <a:t>-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Franklin Gothic Book" pitchFamily="34" charset="0"/>
              </a:rPr>
              <a:t>Это слово обозначает неживой предмет? (нет)</a:t>
            </a:r>
          </a:p>
          <a:p>
            <a:pPr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Franklin Gothic Book" pitchFamily="34" charset="0"/>
              </a:rPr>
              <a:t>-Это живой мир?(да)</a:t>
            </a:r>
          </a:p>
          <a:p>
            <a:pPr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Franklin Gothic Book" pitchFamily="34" charset="0"/>
              </a:rPr>
              <a:t>-Это животное? (нет)</a:t>
            </a:r>
          </a:p>
          <a:p>
            <a:pPr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Franklin Gothic Book" pitchFamily="34" charset="0"/>
              </a:rPr>
              <a:t>-Это растение?(да)</a:t>
            </a:r>
          </a:p>
        </p:txBody>
      </p:sp>
      <p:pic>
        <p:nvPicPr>
          <p:cNvPr id="20488" name="Рисунок 19" descr="http://im0-tub-ru.yandex.net/i?id=164927818-50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333375"/>
            <a:ext cx="7207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МЕТОДЫ И ПРИЁМЫ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125538"/>
            <a:ext cx="4497388" cy="6477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nstantia" pitchFamily="18" charset="0"/>
              </a:rPr>
              <a:t>МЕТОД МОЗГОВОГО ШТУРМА</a:t>
            </a:r>
            <a:endParaRPr lang="ru-RU" i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Constantia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5025" y="1125538"/>
            <a:ext cx="4498975" cy="6477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МЕТОД ФАКАЛЬНЫХ ОБЪЕКТОВ</a:t>
            </a:r>
            <a:endParaRPr lang="ru-RU" i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0" y="1773238"/>
            <a:ext cx="4497388" cy="5084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sz="2000" b="1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sz="2000" b="1" dirty="0" smtClean="0"/>
              <a:t>-Как приготовить творог, чтобы все дети  его скушали?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sz="2000" b="1" dirty="0" smtClean="0"/>
              <a:t>-Как сделать так, чтобы дома мы каждый день смогли срывать свежие овощи?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sz="1900" b="1" dirty="0" smtClean="0"/>
              <a:t>-Человеку необходимо в длительном полёте молоко. Как устроить жизнь корове на станции в Космосе</a:t>
            </a:r>
            <a:r>
              <a:rPr lang="ru-RU" sz="2200" b="1" dirty="0" smtClean="0"/>
              <a:t>?</a:t>
            </a:r>
            <a:endParaRPr lang="ru-RU" sz="22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773238"/>
            <a:ext cx="4498975" cy="5084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i="1" dirty="0" smtClean="0"/>
              <a:t>     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</a:rPr>
              <a:t>Перенесение свойств одного объекта или нескольких на другие.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i="1" dirty="0" smtClean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i="1" dirty="0" smtClean="0">
                <a:solidFill>
                  <a:srgbClr val="0070C0"/>
                </a:solidFill>
              </a:rPr>
              <a:t>Свойства и качество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i="1" dirty="0" smtClean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i="1" u="sng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i="1" u="sng" dirty="0">
              <a:solidFill>
                <a:schemeClr val="accent4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i="1" u="sng" dirty="0" smtClean="0">
                <a:solidFill>
                  <a:schemeClr val="accent4">
                    <a:lumMod val="75000"/>
                  </a:schemeClr>
                </a:solidFill>
              </a:rPr>
              <a:t>1.Развивает воображение.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i="1" dirty="0" smtClean="0">
                <a:solidFill>
                  <a:schemeClr val="accent1"/>
                </a:solidFill>
              </a:rPr>
              <a:t>2</a:t>
            </a:r>
            <a:r>
              <a:rPr lang="ru-RU" sz="1800" b="1" i="1" u="sng" dirty="0" smtClean="0">
                <a:solidFill>
                  <a:schemeClr val="accent1"/>
                </a:solidFill>
              </a:rPr>
              <a:t>. Развивает речь и фантазию.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i="1" dirty="0" smtClean="0">
                <a:solidFill>
                  <a:srgbClr val="7030A0"/>
                </a:solidFill>
              </a:rPr>
              <a:t>3</a:t>
            </a:r>
            <a:r>
              <a:rPr lang="ru-RU" sz="1800" b="1" i="1" u="sng" dirty="0" smtClean="0">
                <a:solidFill>
                  <a:srgbClr val="7030A0"/>
                </a:solidFill>
              </a:rPr>
              <a:t>. Помогает управлять своим мышлением.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i="1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i="1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i="1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i="1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i="1" dirty="0"/>
          </a:p>
        </p:txBody>
      </p:sp>
      <p:sp>
        <p:nvSpPr>
          <p:cNvPr id="8" name="Блок-схема: процесс 7"/>
          <p:cNvSpPr/>
          <p:nvPr/>
        </p:nvSpPr>
        <p:spPr>
          <a:xfrm>
            <a:off x="1619250" y="1844675"/>
            <a:ext cx="2592388" cy="61277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Предлагаемая тема для обсуждения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1619250" y="2565400"/>
            <a:ext cx="2592388" cy="68421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Ответы всех детей</a:t>
            </a: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1619250" y="3357563"/>
            <a:ext cx="2592388" cy="93503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Одобрение самых неожиданных и оригинальных ответов</a:t>
            </a:r>
          </a:p>
        </p:txBody>
      </p:sp>
      <p:sp>
        <p:nvSpPr>
          <p:cNvPr id="11" name="Левая круглая скобка 10"/>
          <p:cNvSpPr/>
          <p:nvPr/>
        </p:nvSpPr>
        <p:spPr>
          <a:xfrm>
            <a:off x="1258888" y="2133600"/>
            <a:ext cx="360362" cy="1800225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1515" name="Рисунок 12" descr="http://urengoy.pro/images/photos/medium/article3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2708275"/>
            <a:ext cx="149383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5076825" y="3933825"/>
            <a:ext cx="1633538" cy="287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облако</a:t>
            </a: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6732588" y="3933825"/>
            <a:ext cx="1655762" cy="28733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картофель</a:t>
            </a:r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5076825" y="4221163"/>
            <a:ext cx="1655763" cy="28733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белое +</a:t>
            </a:r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6732588" y="4221163"/>
            <a:ext cx="1655762" cy="28733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твёрдый +</a:t>
            </a:r>
          </a:p>
        </p:txBody>
      </p:sp>
      <p:sp>
        <p:nvSpPr>
          <p:cNvPr id="20" name="Блок-схема: процесс 19"/>
          <p:cNvSpPr/>
          <p:nvPr/>
        </p:nvSpPr>
        <p:spPr>
          <a:xfrm>
            <a:off x="5076825" y="4508500"/>
            <a:ext cx="1655763" cy="2889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пушистое +</a:t>
            </a:r>
          </a:p>
        </p:txBody>
      </p:sp>
      <p:sp>
        <p:nvSpPr>
          <p:cNvPr id="21" name="Блок-схема: процесс 20"/>
          <p:cNvSpPr/>
          <p:nvPr/>
        </p:nvSpPr>
        <p:spPr>
          <a:xfrm>
            <a:off x="6732588" y="4508500"/>
            <a:ext cx="1655762" cy="2889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chemeClr val="bg1"/>
                </a:solidFill>
              </a:rPr>
              <a:t>рассыпчатый+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Блок-схема: процесс 21"/>
          <p:cNvSpPr/>
          <p:nvPr/>
        </p:nvSpPr>
        <p:spPr>
          <a:xfrm>
            <a:off x="5076825" y="4797425"/>
            <a:ext cx="1655763" cy="28733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воздушное +</a:t>
            </a:r>
          </a:p>
        </p:txBody>
      </p:sp>
      <p:sp>
        <p:nvSpPr>
          <p:cNvPr id="23" name="Блок-схема: процесс 22"/>
          <p:cNvSpPr/>
          <p:nvPr/>
        </p:nvSpPr>
        <p:spPr>
          <a:xfrm>
            <a:off x="6732588" y="4797425"/>
            <a:ext cx="1655762" cy="28733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chemeClr val="bg1"/>
                </a:solidFill>
              </a:rPr>
              <a:t>сладкий_+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Блок-схема: процесс 23"/>
          <p:cNvSpPr/>
          <p:nvPr/>
        </p:nvSpPr>
        <p:spPr>
          <a:xfrm>
            <a:off x="5076825" y="5084763"/>
            <a:ext cx="1655763" cy="2889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плывущее -</a:t>
            </a:r>
          </a:p>
        </p:txBody>
      </p:sp>
      <p:sp>
        <p:nvSpPr>
          <p:cNvPr id="25" name="Блок-схема: процесс 24"/>
          <p:cNvSpPr/>
          <p:nvPr/>
        </p:nvSpPr>
        <p:spPr>
          <a:xfrm>
            <a:off x="6732588" y="5084763"/>
            <a:ext cx="1655762" cy="2889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крупный +</a:t>
            </a:r>
          </a:p>
        </p:txBody>
      </p:sp>
      <p:sp>
        <p:nvSpPr>
          <p:cNvPr id="26" name="Блок-схема: процесс 25"/>
          <p:cNvSpPr/>
          <p:nvPr/>
        </p:nvSpPr>
        <p:spPr>
          <a:xfrm>
            <a:off x="5076825" y="5373688"/>
            <a:ext cx="1655763" cy="28733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белое</a:t>
            </a:r>
          </a:p>
        </p:txBody>
      </p:sp>
      <p:sp>
        <p:nvSpPr>
          <p:cNvPr id="27" name="Блок-схема: процесс 26"/>
          <p:cNvSpPr/>
          <p:nvPr/>
        </p:nvSpPr>
        <p:spPr>
          <a:xfrm>
            <a:off x="6732588" y="5373688"/>
            <a:ext cx="1655762" cy="28733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творог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 descr="http://im6-tub-ru.yandex.net/i?id=438370281-38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16781067"/>
              </p:ext>
            </p:extLst>
          </p:nvPr>
        </p:nvGraphicFramePr>
        <p:xfrm>
          <a:off x="1115616" y="1331881"/>
          <a:ext cx="7860110" cy="552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7584" y="188913"/>
            <a:ext cx="71280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Приём фантазирования</a:t>
            </a:r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 descr="http://im6-tub-ru.yandex.net/i?id=746204923-16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7931150" cy="993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ИГРА «ИЩУ ДРУЗЕЙ»</a:t>
            </a:r>
          </a:p>
        </p:txBody>
      </p:sp>
      <p:pic>
        <p:nvPicPr>
          <p:cNvPr id="23556" name="Рисунок 3" descr="http://www.2-999-999.ru/files/file/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484313"/>
            <a:ext cx="12954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4" descr="http://rebenok.by/pics/image/%D0%99%D0%BE%D0%B3%D1%83%D1%80%D1%82-%D1%8F%D0%B3%D0%BE%D0%B4%D0%B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3573463"/>
            <a:ext cx="122396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5" descr="http://im1-tub-ru.yandex.net/i?id=890677740-54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5589588"/>
            <a:ext cx="14605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2484438" y="2420938"/>
            <a:ext cx="647700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484438" y="3716338"/>
            <a:ext cx="792162" cy="288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484438" y="4508500"/>
            <a:ext cx="647700" cy="1081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1042988" y="4508500"/>
            <a:ext cx="73025" cy="1081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63" name="Содержимое 17" descr="http://grainboard.ru/data/tradeboard/3724/tradeboardWf7q8J_img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063" y="1412875"/>
            <a:ext cx="29479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Рисунок 11" descr="http://www.barbacuca.ru/uploads/monthly_01_2010/post-540-12634701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9700" y="3860800"/>
            <a:ext cx="14398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Рисунок 12" descr="http://im6-tub-ru.yandex.net/i?id=140723121-25-72&amp;n=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3663" y="5589588"/>
            <a:ext cx="165735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Прямая со стрелкой 13"/>
          <p:cNvCxnSpPr/>
          <p:nvPr/>
        </p:nvCxnSpPr>
        <p:spPr>
          <a:xfrm flipH="1">
            <a:off x="5724525" y="3429000"/>
            <a:ext cx="215900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956550" y="3429000"/>
            <a:ext cx="144463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11" idx="2"/>
          </p:cNvCxnSpPr>
          <p:nvPr/>
        </p:nvCxnSpPr>
        <p:spPr>
          <a:xfrm>
            <a:off x="7054850" y="3429000"/>
            <a:ext cx="38100" cy="2160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651500" y="1628775"/>
            <a:ext cx="7921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/>
                </a:solidFill>
                <a:latin typeface="+mn-lt"/>
                <a:cs typeface="+mn-cs"/>
              </a:rPr>
              <a:t>Крупа</a:t>
            </a:r>
          </a:p>
        </p:txBody>
      </p:sp>
      <p:pic>
        <p:nvPicPr>
          <p:cNvPr id="23570" name="Содержимое 4" descr="http://img04.slando.ua/images_slandocomua/90660807_1_644x461_prodam-korove-moloko-optom-200-300-l-v-den-odessa.jpg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205038"/>
            <a:ext cx="2493963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1" name="TextBox 18"/>
          <p:cNvSpPr txBox="1">
            <a:spLocks noChangeArrowheads="1"/>
          </p:cNvSpPr>
          <p:nvPr/>
        </p:nvSpPr>
        <p:spPr bwMode="auto">
          <a:xfrm>
            <a:off x="323850" y="2636838"/>
            <a:ext cx="1152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Franklin Gothic Book" pitchFamily="34" charset="0"/>
              </a:rPr>
              <a:t>МОЛОКО</a:t>
            </a:r>
          </a:p>
        </p:txBody>
      </p:sp>
      <p:pic>
        <p:nvPicPr>
          <p:cNvPr id="23572" name="Picture 2" descr="http://zdraveda.com/sites/default/files/imagecache/resizeimgpost-500-500/u91/2011/02/tvorog1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80288" y="3860800"/>
            <a:ext cx="12954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 descr="http://i88.beon.ru/64/60/2616064/65/101659665/L74080382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500063" y="285750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i="1" dirty="0" smtClean="0">
                <a:ln w="11430"/>
                <a:solidFill>
                  <a:srgbClr val="0070C0"/>
                </a:solidFill>
                <a:latin typeface="Constantia" pitchFamily="18" charset="0"/>
                <a:ea typeface="+mj-ea"/>
                <a:cs typeface="+mj-cs"/>
              </a:rPr>
              <a:t>Кольца </a:t>
            </a:r>
            <a:r>
              <a:rPr lang="ru-RU" sz="4400" b="1" i="1" dirty="0" err="1" smtClean="0">
                <a:ln w="11430"/>
                <a:solidFill>
                  <a:srgbClr val="0070C0"/>
                </a:solidFill>
                <a:latin typeface="Constantia" pitchFamily="18" charset="0"/>
                <a:ea typeface="+mj-ea"/>
                <a:cs typeface="+mj-cs"/>
              </a:rPr>
              <a:t>Луллия</a:t>
            </a:r>
            <a:endParaRPr lang="ru-RU" sz="4400" b="1" i="1" dirty="0">
              <a:ln w="11430"/>
              <a:solidFill>
                <a:srgbClr val="0070C0"/>
              </a:solidFill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0789" y="1556792"/>
            <a:ext cx="5808148" cy="3873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6628" y="1412776"/>
            <a:ext cx="6902192" cy="5176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1813" y="332656"/>
            <a:ext cx="829182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Спасибо за внимание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420"/>
            <a:ext cx="8229600" cy="1143000"/>
          </a:xfrm>
        </p:spPr>
        <p:txBody>
          <a:bodyPr/>
          <a:lstStyle/>
          <a:p>
            <a:r>
              <a:rPr lang="ru-RU" dirty="0" smtClean="0"/>
              <a:t>ПРАВИЛЬНОЕ ПИТАНИЕ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71546"/>
            <a:ext cx="4857784" cy="3643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58" y="3268240"/>
            <a:ext cx="4786346" cy="3589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1484784"/>
            <a:ext cx="293062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i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II </a:t>
            </a:r>
            <a:r>
              <a:rPr lang="ru-RU" sz="3600" b="1" i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завтрак</a:t>
            </a:r>
            <a:r>
              <a:rPr lang="en-US" sz="3600" b="1" i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-</a:t>
            </a:r>
            <a:r>
              <a:rPr lang="ru-RU" sz="3600" b="1" i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 СОК</a:t>
            </a:r>
            <a:endParaRPr lang="ru-RU" sz="3600" b="1" i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666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 descr="http://img.beatrisa.ru/forums/monthly_03_2009/user317/post76635_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2411413" y="2205038"/>
            <a:ext cx="4752975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 i="1">
                <a:solidFill>
                  <a:srgbClr val="FF0000"/>
                </a:solidFill>
                <a:latin typeface="Franklin Gothic Book" pitchFamily="34" charset="0"/>
              </a:rPr>
              <a:t>СПАСИБО</a:t>
            </a:r>
          </a:p>
          <a:p>
            <a:pPr algn="ctr"/>
            <a:r>
              <a:rPr lang="ru-RU" sz="5400" b="1" i="1">
                <a:solidFill>
                  <a:srgbClr val="FF0000"/>
                </a:solidFill>
                <a:latin typeface="Franklin Gothic Book" pitchFamily="34" charset="0"/>
              </a:rPr>
              <a:t>ЗА</a:t>
            </a:r>
          </a:p>
          <a:p>
            <a:pPr algn="ctr"/>
            <a:r>
              <a:rPr lang="ru-RU" sz="5400" b="1" i="1">
                <a:solidFill>
                  <a:srgbClr val="FF0000"/>
                </a:solidFill>
                <a:latin typeface="Franklin Gothic Book" pitchFamily="34" charset="0"/>
              </a:rPr>
              <a:t>ВНИМАНИЕ!</a:t>
            </a:r>
            <a:endParaRPr lang="ru-RU" sz="5400" b="1" i="1"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49515"/>
            <a:ext cx="4677980" cy="3508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7711" y="1214422"/>
            <a:ext cx="4836289" cy="3627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5976664" cy="93503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Беседы с детьми </a:t>
            </a:r>
            <a:br>
              <a:rPr lang="ru-RU" b="1" i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</a:br>
            <a:r>
              <a:rPr lang="ru-RU" b="1" i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о пользе фруктов </a:t>
            </a:r>
            <a:br>
              <a:rPr lang="ru-RU" b="1" i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</a:br>
            <a:r>
              <a:rPr lang="ru-RU" b="1" i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и овощей</a:t>
            </a:r>
          </a:p>
        </p:txBody>
      </p:sp>
    </p:spTree>
    <p:extLst>
      <p:ext uri="{BB962C8B-B14F-4D97-AF65-F5344CB8AC3E}">
        <p14:creationId xmlns:p14="http://schemas.microsoft.com/office/powerpoint/2010/main" xmlns="" val="363135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357298"/>
            <a:ext cx="4857784" cy="3454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6124"/>
            <a:ext cx="4277753" cy="3382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4290"/>
            <a:ext cx="4269499" cy="3202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4643438" cy="72008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Рассматривание картин «Фрукты-овощи»</a:t>
            </a:r>
            <a:endParaRPr lang="ru-RU" b="1" i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990975" y="3186113"/>
          <a:ext cx="1162050" cy="485775"/>
        </p:xfrm>
        <a:graphic>
          <a:graphicData uri="http://schemas.openxmlformats.org/presentationml/2006/ole">
            <p:oleObj spid="_x0000_s3082" name="Пакет" r:id="rId6" imgW="1164657" imgH="481263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3172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0746" y="1988840"/>
            <a:ext cx="4752528" cy="143103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Интегрированные занятия «Какая польза от фруктов и овощей»</a:t>
            </a:r>
            <a:endParaRPr lang="ru-RU" sz="3200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84042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3888432" cy="291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3871044" cy="290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17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Занятия с детьми «С какого дерева фрукты»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3864429" cy="2898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4272475" cy="3204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29000"/>
            <a:ext cx="4385855" cy="3289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6730" y="3501009"/>
            <a:ext cx="4260904" cy="3195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9446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68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Чтение потешки </a:t>
            </a:r>
            <a:b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</a:br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«Кушай ,Маша, кашку»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nstantia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5"/>
            <a:ext cx="4512502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52" y="1414620"/>
            <a:ext cx="4510041" cy="3382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8905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pple">
  <a:themeElements>
    <a:clrScheme name="powerpoint-template-24 4">
      <a:dk1>
        <a:srgbClr val="4D4D4D"/>
      </a:dk1>
      <a:lt1>
        <a:srgbClr val="FFFFFF"/>
      </a:lt1>
      <a:dk2>
        <a:srgbClr val="4D4D4D"/>
      </a:dk2>
      <a:lt2>
        <a:srgbClr val="B92D14"/>
      </a:lt2>
      <a:accent1>
        <a:srgbClr val="D34E13"/>
      </a:accent1>
      <a:accent2>
        <a:srgbClr val="DC9009"/>
      </a:accent2>
      <a:accent3>
        <a:srgbClr val="FFFFFF"/>
      </a:accent3>
      <a:accent4>
        <a:srgbClr val="404040"/>
      </a:accent4>
      <a:accent5>
        <a:srgbClr val="E6B2AA"/>
      </a:accent5>
      <a:accent6>
        <a:srgbClr val="C78207"/>
      </a:accent6>
      <a:hlink>
        <a:srgbClr val="EEC633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33617"/>
        </a:lt2>
        <a:accent1>
          <a:srgbClr val="DC6900"/>
        </a:accent1>
        <a:accent2>
          <a:srgbClr val="ED9500"/>
        </a:accent2>
        <a:accent3>
          <a:srgbClr val="FFFFFF"/>
        </a:accent3>
        <a:accent4>
          <a:srgbClr val="404040"/>
        </a:accent4>
        <a:accent5>
          <a:srgbClr val="EBB9AA"/>
        </a:accent5>
        <a:accent6>
          <a:srgbClr val="D78700"/>
        </a:accent6>
        <a:hlink>
          <a:srgbClr val="F8BE1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965300"/>
        </a:lt2>
        <a:accent1>
          <a:srgbClr val="AC6000"/>
        </a:accent1>
        <a:accent2>
          <a:srgbClr val="C96409"/>
        </a:accent2>
        <a:accent3>
          <a:srgbClr val="FFFFFF"/>
        </a:accent3>
        <a:accent4>
          <a:srgbClr val="404040"/>
        </a:accent4>
        <a:accent5>
          <a:srgbClr val="D2B6AA"/>
        </a:accent5>
        <a:accent6>
          <a:srgbClr val="B65A07"/>
        </a:accent6>
        <a:hlink>
          <a:srgbClr val="C67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E06A04"/>
        </a:lt2>
        <a:accent1>
          <a:srgbClr val="AC6000"/>
        </a:accent1>
        <a:accent2>
          <a:srgbClr val="C96409"/>
        </a:accent2>
        <a:accent3>
          <a:srgbClr val="FFFFFF"/>
        </a:accent3>
        <a:accent4>
          <a:srgbClr val="404040"/>
        </a:accent4>
        <a:accent5>
          <a:srgbClr val="D2B6AA"/>
        </a:accent5>
        <a:accent6>
          <a:srgbClr val="B65A07"/>
        </a:accent6>
        <a:hlink>
          <a:srgbClr val="C67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E06A04"/>
        </a:lt2>
        <a:accent1>
          <a:srgbClr val="E19604"/>
        </a:accent1>
        <a:accent2>
          <a:srgbClr val="FFAD0C"/>
        </a:accent2>
        <a:accent3>
          <a:srgbClr val="FFFFFF"/>
        </a:accent3>
        <a:accent4>
          <a:srgbClr val="404040"/>
        </a:accent4>
        <a:accent5>
          <a:srgbClr val="EEC9AA"/>
        </a:accent5>
        <a:accent6>
          <a:srgbClr val="E79C0A"/>
        </a:accent6>
        <a:hlink>
          <a:srgbClr val="5C526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E06A04"/>
        </a:lt2>
        <a:accent1>
          <a:srgbClr val="E19604"/>
        </a:accent1>
        <a:accent2>
          <a:srgbClr val="FFAD0C"/>
        </a:accent2>
        <a:accent3>
          <a:srgbClr val="FFFFFF"/>
        </a:accent3>
        <a:accent4>
          <a:srgbClr val="404040"/>
        </a:accent4>
        <a:accent5>
          <a:srgbClr val="EEC9AA"/>
        </a:accent5>
        <a:accent6>
          <a:srgbClr val="E79C0A"/>
        </a:accent6>
        <a:hlink>
          <a:srgbClr val="3C353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32C0C"/>
        </a:lt2>
        <a:accent1>
          <a:srgbClr val="8B4A06"/>
        </a:accent1>
        <a:accent2>
          <a:srgbClr val="D26E16"/>
        </a:accent2>
        <a:accent3>
          <a:srgbClr val="FFFFFF"/>
        </a:accent3>
        <a:accent4>
          <a:srgbClr val="404040"/>
        </a:accent4>
        <a:accent5>
          <a:srgbClr val="C4B1AA"/>
        </a:accent5>
        <a:accent6>
          <a:srgbClr val="BE6313"/>
        </a:accent6>
        <a:hlink>
          <a:srgbClr val="FE93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32C0C"/>
        </a:lt2>
        <a:accent1>
          <a:srgbClr val="8B4A06"/>
        </a:accent1>
        <a:accent2>
          <a:srgbClr val="D26E16"/>
        </a:accent2>
        <a:accent3>
          <a:srgbClr val="FFFFFF"/>
        </a:accent3>
        <a:accent4>
          <a:srgbClr val="404040"/>
        </a:accent4>
        <a:accent5>
          <a:srgbClr val="C4B1AA"/>
        </a:accent5>
        <a:accent6>
          <a:srgbClr val="BE6313"/>
        </a:accent6>
        <a:hlink>
          <a:srgbClr val="F5810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ruktDiet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FruktDiet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531</Words>
  <Application>Microsoft Office PowerPoint</Application>
  <PresentationFormat>Экран (4:3)</PresentationFormat>
  <Paragraphs>131</Paragraphs>
  <Slides>40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0" baseType="lpstr">
      <vt:lpstr>Тема Office</vt:lpstr>
      <vt:lpstr>1_Тема Office</vt:lpstr>
      <vt:lpstr>2_Тема Office</vt:lpstr>
      <vt:lpstr>Шаблон 2</vt:lpstr>
      <vt:lpstr>3_Тема Office</vt:lpstr>
      <vt:lpstr>Apple</vt:lpstr>
      <vt:lpstr>FruktDieta</vt:lpstr>
      <vt:lpstr>1_FruktDieta</vt:lpstr>
      <vt:lpstr>4_Тема Office</vt:lpstr>
      <vt:lpstr>Пакет</vt:lpstr>
      <vt:lpstr>Презентация  на районный   конкурс «Здоровое питание-основа процветания»</vt:lpstr>
      <vt:lpstr>Задачи:</vt:lpstr>
      <vt:lpstr>ПРАВИЛЬНОЕ ПИТАНИЕ</vt:lpstr>
      <vt:lpstr>ПРАВИЛЬНОЕ ПИТАНИЕ</vt:lpstr>
      <vt:lpstr>Беседы с детьми  о пользе фруктов  и овощей</vt:lpstr>
      <vt:lpstr>Рассматривание картин «Фрукты-овощи»</vt:lpstr>
      <vt:lpstr>Интегрированные занятия «Какая польза от фруктов и овощей»</vt:lpstr>
      <vt:lpstr>Занятия с детьми «С какого дерева фрукты»</vt:lpstr>
      <vt:lpstr>Чтение потешки  «Кушай ,Маша, кашку»</vt:lpstr>
      <vt:lpstr>Слайд 10</vt:lpstr>
      <vt:lpstr>Программа   формирования культуры здорового питания </vt:lpstr>
      <vt:lpstr>Работа творческой группы по разработке программы  «Правильное питание»</vt:lpstr>
      <vt:lpstr>Заседание Совета по питанию </vt:lpstr>
      <vt:lpstr>Интегрированные занятия о правильном питании</vt:lpstr>
      <vt:lpstr>Интегрированные занятия о правильном питании</vt:lpstr>
      <vt:lpstr>Занятия с использованием ИКТ</vt:lpstr>
      <vt:lpstr>Развивающие дидактические игры</vt:lpstr>
      <vt:lpstr>Развивающие дидактические игры</vt:lpstr>
      <vt:lpstr>Мастер-класс повара с детьми  «Лепим пирожки» </vt:lpstr>
      <vt:lpstr>Альбом «Фрукты и овощи» средняя группа</vt:lpstr>
      <vt:lpstr>Альбом «Полезная еда»</vt:lpstr>
      <vt:lpstr>Проекты  </vt:lpstr>
      <vt:lpstr>Проекты </vt:lpstr>
      <vt:lpstr>Кто  такая витаминка?</vt:lpstr>
      <vt:lpstr>Информационный уголок «Уголок здоровья»</vt:lpstr>
      <vt:lpstr>Папки-передвижки в группах</vt:lpstr>
      <vt:lpstr>Слайд 27</vt:lpstr>
      <vt:lpstr>Работа с родителями </vt:lpstr>
      <vt:lpstr>  </vt:lpstr>
      <vt:lpstr>Семинар-практикум с родителями   </vt:lpstr>
      <vt:lpstr>Заседание клуба родителей    «Хозяюшка»</vt:lpstr>
      <vt:lpstr>Совместные праздники и развлечения</vt:lpstr>
      <vt:lpstr>Спортивные эстафеты  «Собираем урожай овощей»</vt:lpstr>
      <vt:lpstr>Используемые игры с мячом </vt:lpstr>
      <vt:lpstr>МЕТОДЫ И ПРИЁМЫ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 презентации «Сказочный»</dc:title>
  <dc:creator>Юлия</dc:creator>
  <cp:lastModifiedBy>ПК</cp:lastModifiedBy>
  <cp:revision>55</cp:revision>
  <dcterms:created xsi:type="dcterms:W3CDTF">2016-04-23T13:28:33Z</dcterms:created>
  <dcterms:modified xsi:type="dcterms:W3CDTF">2017-09-22T16:32:16Z</dcterms:modified>
</cp:coreProperties>
</file>