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4" r:id="rId4"/>
    <p:sldId id="265" r:id="rId5"/>
    <p:sldId id="274" r:id="rId6"/>
    <p:sldId id="281" r:id="rId7"/>
    <p:sldId id="276" r:id="rId8"/>
    <p:sldId id="280" r:id="rId9"/>
    <p:sldId id="292" r:id="rId10"/>
    <p:sldId id="266" r:id="rId11"/>
    <p:sldId id="260" r:id="rId12"/>
    <p:sldId id="268" r:id="rId13"/>
    <p:sldId id="269" r:id="rId14"/>
    <p:sldId id="288" r:id="rId15"/>
    <p:sldId id="270" r:id="rId16"/>
    <p:sldId id="290" r:id="rId17"/>
    <p:sldId id="284" r:id="rId18"/>
    <p:sldId id="29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5" autoAdjust="0"/>
    <p:restoredTop sz="94660"/>
  </p:normalViewPr>
  <p:slideViewPr>
    <p:cSldViewPr>
      <p:cViewPr>
        <p:scale>
          <a:sx n="72" d="100"/>
          <a:sy n="72" d="100"/>
        </p:scale>
        <p:origin x="-275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150E4A-856A-43D6-BAB7-2DA00F9BB2B2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CC7F23-CC23-42DC-89CD-62C39F971E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043890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аспекты взаимодействия 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 ДОУ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работы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5500726" cy="18573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Пискова Н.А.–старший воспитатель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«Тополек»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714752"/>
            <a:ext cx="23907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Важнейшая форма взаимодействия семьи и детского сада - 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каждым родителем (беседы, консультации).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Одним из распространенных методов диагностики  по изучению специфики семьи и работы по совместному взаимодействию родителей и педагогов является 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645024"/>
            <a:ext cx="1571636" cy="2534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Главная задача наглядной пропаганды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– целенаправленное систематическое применение наглядных средств в целях ознакомления родителей с задачами, содержанием, методами воспитания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образования детей в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детском саду, оказания практической помощи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семье (информационные стенды, листы, уголки для родителей, стенгазеты и фотоколлажи для родителей).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настоящее время  педагогической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практике используются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интернет-ресурсы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(страничка в социальной сети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куда выкладывается необходимая для родителей информация, фотографии с мероприятий и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 (6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643446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Примером информационной пропаганды служат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уголки для родителей.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 родительского уголка можно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разделить по содержанию на две части: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 информационного характера: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правила для родителей, распорядок дня, объявления различного характера;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материалы, освещающие вопросы воспитания и образования детей в детском саду и семье.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5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642918"/>
            <a:ext cx="2082614" cy="1385885"/>
          </a:xfrm>
          <a:prstGeom prst="rect">
            <a:avLst/>
          </a:prstGeom>
        </p:spPr>
      </p:pic>
      <p:pic>
        <p:nvPicPr>
          <p:cNvPr id="5" name="Рисунок 4" descr="P1230094.JPG"/>
          <p:cNvPicPr>
            <a:picLocks noChangeAspect="1"/>
          </p:cNvPicPr>
          <p:nvPr/>
        </p:nvPicPr>
        <p:blipFill>
          <a:blip r:embed="rId3" cstate="print"/>
          <a:srcRect l="13586" t="171" r="8795"/>
          <a:stretch>
            <a:fillRect/>
          </a:stretch>
        </p:blipFill>
        <p:spPr>
          <a:xfrm>
            <a:off x="928662" y="3571876"/>
            <a:ext cx="2714644" cy="2618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1230091.JPG"/>
          <p:cNvPicPr>
            <a:picLocks noChangeAspect="1"/>
          </p:cNvPicPr>
          <p:nvPr/>
        </p:nvPicPr>
        <p:blipFill>
          <a:blip r:embed="rId4" cstate="print"/>
          <a:srcRect l="14544" t="23169" r="10711" b="7837"/>
          <a:stretch>
            <a:fillRect/>
          </a:stretch>
        </p:blipFill>
        <p:spPr>
          <a:xfrm>
            <a:off x="4714876" y="3571876"/>
            <a:ext cx="3611588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8581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Эффективным методом наглядной работы с родителями являются 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разнообразные выставки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Например, выставки детских работ: рисунки, поделки и т.д. Выставки также могут работать, демонстрируя родителям важный раздел программы,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проектную деятельность детей: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90119.JPG"/>
          <p:cNvPicPr>
            <a:picLocks noChangeAspect="1"/>
          </p:cNvPicPr>
          <p:nvPr/>
        </p:nvPicPr>
        <p:blipFill>
          <a:blip r:embed="rId2" cstate="print"/>
          <a:srcRect l="18206" t="4004" r="11841" b="33390"/>
          <a:stretch>
            <a:fillRect/>
          </a:stretch>
        </p:blipFill>
        <p:spPr>
          <a:xfrm>
            <a:off x="642910" y="2928934"/>
            <a:ext cx="3752682" cy="2518923"/>
          </a:xfrm>
          <a:prstGeom prst="rect">
            <a:avLst/>
          </a:prstGeom>
        </p:spPr>
      </p:pic>
      <p:pic>
        <p:nvPicPr>
          <p:cNvPr id="5" name="Рисунок 4" descr="P1090118.JPG"/>
          <p:cNvPicPr>
            <a:picLocks noChangeAspect="1"/>
          </p:cNvPicPr>
          <p:nvPr/>
        </p:nvPicPr>
        <p:blipFill>
          <a:blip r:embed="rId3" cstate="print"/>
          <a:srcRect l="10711" t="-1107" r="4962"/>
          <a:stretch>
            <a:fillRect/>
          </a:stretch>
        </p:blipFill>
        <p:spPr>
          <a:xfrm>
            <a:off x="4714876" y="2857496"/>
            <a:ext cx="3664949" cy="329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020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509" y="633382"/>
            <a:ext cx="7454981" cy="5591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листки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которые несут в себе следующую информацию: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объявления о собраниях, событиях, экскурсиях;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просьбы о помощи;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благодарность добровольным помощникам и т.д.</a:t>
            </a: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C9SBSpBt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500306"/>
            <a:ext cx="2436090" cy="3492500"/>
          </a:xfrm>
          <a:prstGeom prst="rect">
            <a:avLst/>
          </a:prstGeom>
        </p:spPr>
      </p:pic>
      <p:pic>
        <p:nvPicPr>
          <p:cNvPr id="4" name="Рисунок 3" descr="3DJu6Tntn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500306"/>
            <a:ext cx="2540000" cy="3568700"/>
          </a:xfrm>
          <a:prstGeom prst="rect">
            <a:avLst/>
          </a:prstGeom>
        </p:spPr>
      </p:pic>
      <p:pic>
        <p:nvPicPr>
          <p:cNvPr id="7" name="Рисунок 6" descr="Cq7DTXLXq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500306"/>
            <a:ext cx="2389136" cy="3571876"/>
          </a:xfrm>
          <a:prstGeom prst="rect">
            <a:avLst/>
          </a:prstGeom>
        </p:spPr>
      </p:pic>
      <p:pic>
        <p:nvPicPr>
          <p:cNvPr id="10" name="Рисунок 9" descr="загруженное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500042"/>
            <a:ext cx="1502143" cy="1909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Памятки для родителей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qF-YDZO2W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2865954" cy="4173546"/>
          </a:xfrm>
          <a:prstGeom prst="rect">
            <a:avLst/>
          </a:prstGeom>
        </p:spPr>
      </p:pic>
      <p:pic>
        <p:nvPicPr>
          <p:cNvPr id="4" name="Рисунок 3" descr="w2Oi6ihHB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500174"/>
            <a:ext cx="2643206" cy="4171804"/>
          </a:xfrm>
          <a:prstGeom prst="rect">
            <a:avLst/>
          </a:prstGeom>
        </p:spPr>
      </p:pic>
      <p:pic>
        <p:nvPicPr>
          <p:cNvPr id="7" name="Рисунок 6" descr="images (6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214422"/>
            <a:ext cx="2038573" cy="1443035"/>
          </a:xfrm>
          <a:prstGeom prst="rect">
            <a:avLst/>
          </a:prstGeom>
        </p:spPr>
      </p:pic>
      <p:pic>
        <p:nvPicPr>
          <p:cNvPr id="8" name="Рисунок 7" descr="загруженное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000504"/>
            <a:ext cx="1911224" cy="1444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Фотогазеты и коллажи для родителей</a:t>
            </a:r>
            <a:endParaRPr lang="ru-RU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9070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927" t="9514" r="6913" b="8605"/>
          <a:stretch>
            <a:fillRect/>
          </a:stretch>
        </p:blipFill>
        <p:spPr>
          <a:xfrm>
            <a:off x="714348" y="695672"/>
            <a:ext cx="3079275" cy="2273927"/>
          </a:xfrm>
        </p:spPr>
      </p:pic>
      <p:pic>
        <p:nvPicPr>
          <p:cNvPr id="5" name="Рисунок 4" descr="P9070356.JPG"/>
          <p:cNvPicPr>
            <a:picLocks noChangeAspect="1"/>
          </p:cNvPicPr>
          <p:nvPr/>
        </p:nvPicPr>
        <p:blipFill>
          <a:blip r:embed="rId3" cstate="print"/>
          <a:srcRect l="9172" t="9114" r="10711" b="5281"/>
          <a:stretch>
            <a:fillRect/>
          </a:stretch>
        </p:blipFill>
        <p:spPr>
          <a:xfrm>
            <a:off x="785786" y="3214686"/>
            <a:ext cx="2939323" cy="2355493"/>
          </a:xfrm>
          <a:prstGeom prst="rect">
            <a:avLst/>
          </a:prstGeom>
        </p:spPr>
      </p:pic>
      <p:pic>
        <p:nvPicPr>
          <p:cNvPr id="6" name="Рисунок 5" descr="images (9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714356"/>
            <a:ext cx="2566985" cy="1371288"/>
          </a:xfrm>
          <a:prstGeom prst="rect">
            <a:avLst/>
          </a:prstGeom>
        </p:spPr>
      </p:pic>
      <p:pic>
        <p:nvPicPr>
          <p:cNvPr id="8" name="Содержимое 5" descr="P1250124.JPG"/>
          <p:cNvPicPr>
            <a:picLocks noChangeAspect="1"/>
          </p:cNvPicPr>
          <p:nvPr/>
        </p:nvPicPr>
        <p:blipFill>
          <a:blip r:embed="rId5" cstate="print"/>
          <a:srcRect l="6089" t="9514" r="3075" b="5193"/>
          <a:stretch>
            <a:fillRect/>
          </a:stretch>
        </p:blipFill>
        <p:spPr>
          <a:xfrm>
            <a:off x="4143372" y="2357430"/>
            <a:ext cx="4367242" cy="3075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72074"/>
            <a:ext cx="8183880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интернет- ресурсов</a:t>
            </a:r>
            <a:endParaRPr lang="ru-RU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0690" y="530225"/>
            <a:ext cx="744865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 эффективности проводимой в дошкольном учреждении работы с родителями свидетельствуют: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проявление у родителей интереса к содержанию образовательного процесса с детьми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вопросов к педагогу, касающихся личности ребенка, его внутреннего мира;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стремление взрослых к индивидуальным контактам с воспитателем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активности  родителей в образовательной процессе ДОУ.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 (5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429132"/>
            <a:ext cx="25527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Ведущие цели взаимодействия детского сада с семьей — создание в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саду необходимых условий для развития ответственных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взаимозависимых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отношений с семьями воспитанников, обеспечивающих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целостное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личности дошкольника, повышение компетентности родителей в области воспитания.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формы с родителями подразделяются на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коллективные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родительские собрания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 педагогов, родителей и детей: открытые мероприятия, праздники, выпуск газет, конкурсы, досуги);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индивидуальные (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беседы, консультации, анкетирование);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наглядно-информационные 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информационно-просветительская работа : информационные стенды, уголки для родителей, информационные листки, рекомендации, памятки, сайты Интернет-ресурсов).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mages (47)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3643306" y="2357430"/>
            <a:ext cx="1771650" cy="129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1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основная и эффективная форма совместной</a:t>
            </a:r>
          </a:p>
          <a:p>
            <a:pPr algn="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работы с родителями, где обсуждаются проблемы жизнедеятельности группы.</a:t>
            </a:r>
          </a:p>
        </p:txBody>
      </p:sp>
      <p:pic>
        <p:nvPicPr>
          <p:cNvPr id="4" name="Рисунок 3" descr="images (8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2928958" cy="1500198"/>
          </a:xfrm>
          <a:prstGeom prst="rect">
            <a:avLst/>
          </a:prstGeom>
        </p:spPr>
      </p:pic>
      <p:pic>
        <p:nvPicPr>
          <p:cNvPr id="6" name="Рисунок 5" descr="images (3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365104"/>
            <a:ext cx="3800475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429684" cy="57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из инновационных форм работы с семьями на современном этапе 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родителей в педагогический процесс ДОУ: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различных конкурсов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например, конкурс семейных газет, конкурс совместных поделок;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овместная деятельность родителей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проектной деятельности детей;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оказание помощи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созданию предметно-развивающей среды группы : организация мини-музея  и дальнейшее пополнение его экспонатами; оформление тематических уголков;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овместная организация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досугов с детьми «Мой день рождения»;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частие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спортивном досуге , 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раздниках.</a:t>
            </a:r>
          </a:p>
        </p:txBody>
      </p:sp>
      <p:pic>
        <p:nvPicPr>
          <p:cNvPr id="3" name="Рисунок 2" descr="images 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000636"/>
            <a:ext cx="3800475" cy="1200150"/>
          </a:xfrm>
          <a:prstGeom prst="rect">
            <a:avLst/>
          </a:prstGeom>
        </p:spPr>
      </p:pic>
      <p:pic>
        <p:nvPicPr>
          <p:cNvPr id="4" name="Рисунок 3" descr="images 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5013176"/>
            <a:ext cx="3800475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</a:rPr>
              <a:t>Конкурс семейных газет</a:t>
            </a:r>
            <a:endParaRPr lang="ru-RU" dirty="0">
              <a:solidFill>
                <a:srgbClr val="7030A0"/>
              </a:solidFill>
              <a:effectLst/>
            </a:endParaRPr>
          </a:p>
        </p:txBody>
      </p:sp>
      <p:pic>
        <p:nvPicPr>
          <p:cNvPr id="4" name="Содержимое 3" descr="P9020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608"/>
          <a:stretch>
            <a:fillRect/>
          </a:stretch>
        </p:blipFill>
        <p:spPr>
          <a:xfrm>
            <a:off x="1142976" y="1857364"/>
            <a:ext cx="2956416" cy="3681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9070355.JPG"/>
          <p:cNvPicPr>
            <a:picLocks noChangeAspect="1"/>
          </p:cNvPicPr>
          <p:nvPr/>
        </p:nvPicPr>
        <p:blipFill>
          <a:blip r:embed="rId3" cstate="print"/>
          <a:srcRect t="5281" b="11670"/>
          <a:stretch>
            <a:fillRect/>
          </a:stretch>
        </p:blipFill>
        <p:spPr>
          <a:xfrm>
            <a:off x="4643438" y="1643050"/>
            <a:ext cx="3670145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9020328.JPG"/>
          <p:cNvPicPr>
            <a:picLocks noChangeAspect="1"/>
          </p:cNvPicPr>
          <p:nvPr/>
        </p:nvPicPr>
        <p:blipFill>
          <a:blip r:embed="rId4" cstate="print"/>
          <a:srcRect l="15332" r="4174"/>
          <a:stretch>
            <a:fillRect/>
          </a:stretch>
        </p:blipFill>
        <p:spPr>
          <a:xfrm>
            <a:off x="5072066" y="4180473"/>
            <a:ext cx="3000396" cy="2196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29198"/>
            <a:ext cx="471202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Мини-музей группы</a:t>
            </a:r>
            <a:b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«Мяч: игра и спорт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»</a:t>
            </a:r>
            <a:endParaRPr lang="ru-RU" dirty="0">
              <a:solidFill>
                <a:srgbClr val="7030A0"/>
              </a:solidFill>
              <a:effectLst/>
            </a:endParaRPr>
          </a:p>
        </p:txBody>
      </p:sp>
      <p:pic>
        <p:nvPicPr>
          <p:cNvPr id="4" name="Содержимое 3" descr="виды мячей для разных спорт.иг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18" r="6913" b="17134"/>
          <a:stretch>
            <a:fillRect/>
          </a:stretch>
        </p:blipFill>
        <p:spPr>
          <a:xfrm>
            <a:off x="5072066" y="642918"/>
            <a:ext cx="2857520" cy="2776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ages (52).jpg"/>
          <p:cNvPicPr>
            <a:picLocks noChangeAspect="1"/>
          </p:cNvPicPr>
          <p:nvPr/>
        </p:nvPicPr>
        <p:blipFill>
          <a:blip r:embed="rId3" cstate="print"/>
          <a:srcRect r="6249" b="11016"/>
          <a:stretch>
            <a:fillRect/>
          </a:stretch>
        </p:blipFill>
        <p:spPr>
          <a:xfrm>
            <a:off x="1357290" y="3357562"/>
            <a:ext cx="2143140" cy="1500198"/>
          </a:xfrm>
          <a:prstGeom prst="rect">
            <a:avLst/>
          </a:prstGeom>
        </p:spPr>
      </p:pic>
      <p:pic>
        <p:nvPicPr>
          <p:cNvPr id="5" name="Рисунок 4" descr="экспонаты мячей.JPG"/>
          <p:cNvPicPr>
            <a:picLocks noChangeAspect="1"/>
          </p:cNvPicPr>
          <p:nvPr/>
        </p:nvPicPr>
        <p:blipFill>
          <a:blip r:embed="rId4" cstate="print"/>
          <a:srcRect l="5920"/>
          <a:stretch>
            <a:fillRect/>
          </a:stretch>
        </p:blipFill>
        <p:spPr>
          <a:xfrm>
            <a:off x="1071538" y="642918"/>
            <a:ext cx="3169060" cy="2804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3" descr="новые экспона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786190"/>
            <a:ext cx="2726246" cy="2044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Тематические уголки</a:t>
            </a:r>
            <a:endParaRPr lang="ru-RU" sz="36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P117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284984"/>
            <a:ext cx="3168352" cy="2376264"/>
          </a:xfrm>
        </p:spPr>
      </p:pic>
      <p:pic>
        <p:nvPicPr>
          <p:cNvPr id="6" name="Рисунок 5" descr="P9070347.JPG"/>
          <p:cNvPicPr>
            <a:picLocks noChangeAspect="1"/>
          </p:cNvPicPr>
          <p:nvPr/>
        </p:nvPicPr>
        <p:blipFill>
          <a:blip r:embed="rId3" cstate="print"/>
          <a:srcRect t="5281"/>
          <a:stretch>
            <a:fillRect/>
          </a:stretch>
        </p:blipFill>
        <p:spPr>
          <a:xfrm>
            <a:off x="1214414" y="1000108"/>
            <a:ext cx="3117410" cy="2214578"/>
          </a:xfrm>
          <a:prstGeom prst="rect">
            <a:avLst/>
          </a:prstGeom>
        </p:spPr>
      </p:pic>
      <p:pic>
        <p:nvPicPr>
          <p:cNvPr id="8" name="Содержимое 3" descr="P2100428.JPG"/>
          <p:cNvPicPr>
            <a:picLocks noChangeAspect="1"/>
          </p:cNvPicPr>
          <p:nvPr/>
        </p:nvPicPr>
        <p:blipFill>
          <a:blip r:embed="rId4" cstate="print"/>
          <a:srcRect l="2884" t="15380" r="1954" b="11376"/>
          <a:stretch>
            <a:fillRect/>
          </a:stretch>
        </p:blipFill>
        <p:spPr>
          <a:xfrm>
            <a:off x="1043608" y="3356992"/>
            <a:ext cx="3465104" cy="2288296"/>
          </a:xfrm>
          <a:prstGeom prst="rect">
            <a:avLst/>
          </a:prstGeom>
        </p:spPr>
      </p:pic>
      <p:pic>
        <p:nvPicPr>
          <p:cNvPr id="5" name="Рисунок 4" descr="P1190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052736"/>
            <a:ext cx="302433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57150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родителей в праздниках</a:t>
            </a:r>
            <a:endParaRPr lang="ru-RU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240100.JPG"/>
          <p:cNvPicPr>
            <a:picLocks noChangeAspect="1"/>
          </p:cNvPicPr>
          <p:nvPr/>
        </p:nvPicPr>
        <p:blipFill>
          <a:blip r:embed="rId2" cstate="print"/>
          <a:srcRect l="3738" r="6562" b="12791"/>
          <a:stretch>
            <a:fillRect/>
          </a:stretch>
        </p:blipFill>
        <p:spPr>
          <a:xfrm>
            <a:off x="714348" y="571480"/>
            <a:ext cx="3143272" cy="2291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240118.JPG"/>
          <p:cNvPicPr>
            <a:picLocks noChangeAspect="1"/>
          </p:cNvPicPr>
          <p:nvPr/>
        </p:nvPicPr>
        <p:blipFill>
          <a:blip r:embed="rId3" cstate="print"/>
          <a:srcRect l="13586" t="5281" r="7837"/>
          <a:stretch>
            <a:fillRect/>
          </a:stretch>
        </p:blipFill>
        <p:spPr>
          <a:xfrm>
            <a:off x="5929322" y="571480"/>
            <a:ext cx="2381102" cy="2152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429388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Игры для мам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928934"/>
            <a:ext cx="29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Загадки  от бабушки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Кристины К.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214818"/>
            <a:ext cx="726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Ваня С. и его мама показывают сценку по стихотворению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Э.Успенского «Мама приходит с работы…»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12401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57554" y="1857364"/>
            <a:ext cx="27432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Изготовление  костюмов для детей</a:t>
            </a:r>
            <a:endParaRPr lang="ru-RU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seqJ5Fxq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99" t="985" r="10578"/>
          <a:stretch>
            <a:fillRect/>
          </a:stretch>
        </p:blipFill>
        <p:spPr>
          <a:xfrm>
            <a:off x="714348" y="714356"/>
            <a:ext cx="3857652" cy="3025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BTxSCHJQ-v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500306"/>
            <a:ext cx="3286148" cy="2189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moskva-klounatiki_-_organizaciya_detskih_prazdnikov_12188.png"/>
          <p:cNvPicPr>
            <a:picLocks noChangeAspect="1"/>
          </p:cNvPicPr>
          <p:nvPr/>
        </p:nvPicPr>
        <p:blipFill>
          <a:blip r:embed="rId4" cstate="print"/>
          <a:srcRect b="12207"/>
          <a:stretch>
            <a:fillRect/>
          </a:stretch>
        </p:blipFill>
        <p:spPr>
          <a:xfrm>
            <a:off x="5786446" y="642918"/>
            <a:ext cx="1816551" cy="158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rgbClr val="92D050"/>
      </a:dk1>
      <a:lt1>
        <a:sysClr val="window" lastClr="FFFFFF"/>
      </a:lt1>
      <a:dk2>
        <a:srgbClr val="BDE296"/>
      </a:dk2>
      <a:lt2>
        <a:srgbClr val="BDE296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BDE296"/>
      </a:hlink>
      <a:folHlink>
        <a:srgbClr val="D3ECB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5566</TotalTime>
  <Words>310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Современные аспекты взаимодействия  с семьями воспитанников ДОУ (опыт работы)</vt:lpstr>
      <vt:lpstr>Слайд 2</vt:lpstr>
      <vt:lpstr>Слайд 3</vt:lpstr>
      <vt:lpstr>Слайд 4</vt:lpstr>
      <vt:lpstr>Конкурс семейных газет</vt:lpstr>
      <vt:lpstr>Мини-музей группы  «Мяч: игра и спорт»</vt:lpstr>
      <vt:lpstr>Тематические уголки</vt:lpstr>
      <vt:lpstr>Участие родителей в праздниках</vt:lpstr>
      <vt:lpstr>Изготовление  костюмов для детей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Фотогазеты и коллажи для родителей</vt:lpstr>
      <vt:lpstr>Использование интернет- ресурсов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семьей</dc:title>
  <dc:creator>800730</dc:creator>
  <cp:lastModifiedBy>ПК</cp:lastModifiedBy>
  <cp:revision>123</cp:revision>
  <dcterms:created xsi:type="dcterms:W3CDTF">2014-03-04T19:41:15Z</dcterms:created>
  <dcterms:modified xsi:type="dcterms:W3CDTF">2017-09-11T12:05:12Z</dcterms:modified>
</cp:coreProperties>
</file>