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4" r:id="rId2"/>
    <p:sldId id="258" r:id="rId3"/>
    <p:sldId id="285" r:id="rId4"/>
    <p:sldId id="286" r:id="rId5"/>
    <p:sldId id="287" r:id="rId6"/>
    <p:sldId id="288" r:id="rId7"/>
    <p:sldId id="290" r:id="rId8"/>
    <p:sldId id="291" r:id="rId9"/>
    <p:sldId id="294" r:id="rId10"/>
    <p:sldId id="274" r:id="rId11"/>
    <p:sldId id="261" r:id="rId12"/>
    <p:sldId id="29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CDCBE-985A-4B32-9299-3880C1DB0A88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42D85-04D1-4D9F-925D-A75E22FEAC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87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42D85-04D1-4D9F-925D-A75E22FEAC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450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940-AFE7-4DBC-8782-5C4F07B822FA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371F-B107-47E0-84FE-BA7B451B6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940-AFE7-4DBC-8782-5C4F07B822FA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371F-B107-47E0-84FE-BA7B451B6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940-AFE7-4DBC-8782-5C4F07B822FA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371F-B107-47E0-84FE-BA7B451B6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940-AFE7-4DBC-8782-5C4F07B822FA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371F-B107-47E0-84FE-BA7B451B6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940-AFE7-4DBC-8782-5C4F07B822FA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371F-B107-47E0-84FE-BA7B451B6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940-AFE7-4DBC-8782-5C4F07B822FA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371F-B107-47E0-84FE-BA7B451B6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940-AFE7-4DBC-8782-5C4F07B822FA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371F-B107-47E0-84FE-BA7B451B6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940-AFE7-4DBC-8782-5C4F07B822FA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371F-B107-47E0-84FE-BA7B451B6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940-AFE7-4DBC-8782-5C4F07B822FA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371F-B107-47E0-84FE-BA7B451B6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940-AFE7-4DBC-8782-5C4F07B822FA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371F-B107-47E0-84FE-BA7B451B6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940-AFE7-4DBC-8782-5C4F07B822FA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371F-B107-47E0-84FE-BA7B451B6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BB940-AFE7-4DBC-8782-5C4F07B822FA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4371F-B107-47E0-84FE-BA7B451B6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2557646"/>
            <a:ext cx="93534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образовательной области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«Речевое развитие»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3847" y="1196752"/>
            <a:ext cx="4248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Деловая игра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8" descr="http://im1-tub-ru.yandex.net/i?id=d2862bee403d7e0dc1de43f1e41687c4-82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357694"/>
            <a:ext cx="26654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839295" y="5805264"/>
            <a:ext cx="38662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старший воспитатель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 Детский сад  «Тополек»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Пискова Н.А.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360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024" y="1412776"/>
            <a:ext cx="8784976" cy="525658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НАГЛЯДНЫЕ: 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и его разновидности (наблюдение в природе, </a:t>
            </a: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экскурсии);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опосредованное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(изобразительная наглядность: рассматривание игрушек, картин, рассказывание по игрушкам и </a:t>
            </a: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картинам).</a:t>
            </a:r>
          </a:p>
          <a:p>
            <a:pPr>
              <a:spcBef>
                <a:spcPts val="0"/>
              </a:spcBef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и рассказывание художественных произведений</a:t>
            </a: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наизусть;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беседа;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рассказывание без опоры на наглядный </a:t>
            </a: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</a:t>
            </a:r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игры;</a:t>
            </a:r>
          </a:p>
          <a:p>
            <a:r>
              <a:rPr lang="ru-RU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игры-драматизации, </a:t>
            </a:r>
            <a:r>
              <a:rPr lang="ru-RU" sz="1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инсценировки;</a:t>
            </a:r>
            <a:endParaRPr lang="ru-RU" sz="1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упражнения, пластические этюды, хороводные игры.</a:t>
            </a:r>
          </a:p>
          <a:p>
            <a:pPr marL="0" indent="0">
              <a:buNone/>
            </a:pPr>
            <a:endParaRPr lang="ru-RU" sz="3500" b="1" dirty="0">
              <a:solidFill>
                <a:srgbClr val="0000FF"/>
              </a:solidFill>
            </a:endParaRPr>
          </a:p>
        </p:txBody>
      </p:sp>
      <p:pic>
        <p:nvPicPr>
          <p:cNvPr id="5" name="Picture 3" descr="C:\Users\Admin\Desktop\383422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1842120" cy="16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332656"/>
            <a:ext cx="7333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Методы развития речи: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248" y="3356992"/>
            <a:ext cx="2080017" cy="240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2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3941" y="1124744"/>
            <a:ext cx="8064896" cy="518457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и детей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Культурная языковая 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среда.</a:t>
            </a:r>
          </a:p>
          <a:p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родной речи в организованной деятельности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литература.</a:t>
            </a:r>
          </a:p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Изобразительное искусство, музыка, театр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  <a:endParaRPr lang="ru-RU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16632"/>
            <a:ext cx="7583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Средства развития речи:</a:t>
            </a:r>
          </a:p>
        </p:txBody>
      </p:sp>
      <p:pic>
        <p:nvPicPr>
          <p:cNvPr id="1026" name="Picture 2" descr="C:\Users\Admin\Desktop\animashki-3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6962" y="4221088"/>
            <a:ext cx="35718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383422_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1842120" cy="16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19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87624" y="1915032"/>
            <a:ext cx="73774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 за  игру!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Admin\Desktop\35745817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2661270" cy="266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5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3514" y="1556792"/>
            <a:ext cx="8136904" cy="38290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кормит,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труд портит.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человека кормит, а лень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портит.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Выловишь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пруда рыбку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без труда. 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труда не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выловишь и рыбку из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пруда.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набрал в рот воды молчит.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Молчит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воды в рот набрал.</a:t>
            </a:r>
          </a:p>
          <a:p>
            <a:pPr marL="514350" indent="-51435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ru-RU" sz="3600" dirty="0"/>
          </a:p>
          <a:p>
            <a:pPr marL="514350" indent="-51435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8" descr="i?id=8d38f51d8e46f515e8eed0a87ab06749-14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0981" y="3861048"/>
            <a:ext cx="3059437" cy="212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Admin\Desktop\383422_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24598"/>
            <a:ext cx="1929172" cy="176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3894" y="116632"/>
            <a:ext cx="677621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“Пословицы и поговорки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правильно пословицу</a:t>
            </a:r>
            <a:endParaRPr lang="ru-RU" sz="32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3514" y="1556792"/>
            <a:ext cx="8136904" cy="3829088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 вместе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месте вся семья.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50000"/>
              </a:lnSpc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семья вместе , так и душа на месте.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отмерь,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 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отрежь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раз отмерь, один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отрежь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имей сто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друзей,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имей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 рублей.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имей сто рублей, а имей сто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друзей.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ru-RU" sz="3600" dirty="0"/>
          </a:p>
          <a:p>
            <a:pPr marL="514350" indent="-51435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7411" name="Picture 3" descr="C:\Users\Admin\Desktop\383422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0940" y="5067086"/>
            <a:ext cx="1842120" cy="16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3894" y="116632"/>
            <a:ext cx="677621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“Пословицы и поговорки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правильно пословицу</a:t>
            </a:r>
            <a:endParaRPr lang="ru-RU" sz="32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Admin\Desktop\аНимашки к ПДД\1705447-aaa26e26bbe582a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53974"/>
            <a:ext cx="2008173" cy="288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5519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2814" y="1340767"/>
            <a:ext cx="8136904" cy="4082099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Порознь, а, вместе, хорошо, петь, говорить. </a:t>
            </a:r>
            <a:endParaRPr lang="ru-RU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50000"/>
              </a:lnSpc>
              <a:buNone/>
            </a:pPr>
            <a:r>
              <a:rPr lang="ru-RU" sz="9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Петь </a:t>
            </a:r>
            <a:r>
              <a:rPr lang="ru-RU" sz="9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вместе, а говорить </a:t>
            </a:r>
            <a:r>
              <a:rPr lang="ru-RU" sz="9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порознь.</a:t>
            </a:r>
            <a:endParaRPr lang="ru-RU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Конь дрожит –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бежит. 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9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Конь бежит – земля дрожит.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много,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знает тот 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читает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9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много читает, то много знает.</a:t>
            </a:r>
            <a:endParaRPr lang="ru-RU" sz="9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ru-RU" sz="3600" dirty="0"/>
          </a:p>
          <a:p>
            <a:pPr marL="514350" indent="-514350">
              <a:buNone/>
            </a:pPr>
            <a:r>
              <a:rPr lang="ru-RU" sz="3600" dirty="0" smtClean="0"/>
              <a:t>.</a:t>
            </a:r>
            <a:endParaRPr lang="ru-RU" sz="3500" b="1" dirty="0" smtClean="0"/>
          </a:p>
          <a:p>
            <a:pPr marL="0" indent="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7411" name="Picture 3" descr="C:\Users\Admin\Desktop\383422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0940" y="5067086"/>
            <a:ext cx="1842120" cy="16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3894" y="116632"/>
            <a:ext cx="677621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“Пословицы и поговорки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правильно пословицу</a:t>
            </a:r>
            <a:endParaRPr lang="ru-RU" sz="32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7959" y="2492896"/>
            <a:ext cx="257604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2699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856027"/>
            <a:ext cx="8136904" cy="40820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8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новое корыто, избу, столбовое дворянство в обмен на стиральную машинку. </a:t>
            </a:r>
          </a:p>
          <a:p>
            <a:pPr marL="514350" lvl="0" indent="-514350">
              <a:lnSpc>
                <a:spcPct val="150000"/>
              </a:lnSpc>
              <a:buNone/>
            </a:pPr>
            <a:r>
              <a:rPr lang="ru-RU" sz="8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(Старуха из “Сказки о рыбаке и рыбке</a:t>
            </a:r>
            <a:r>
              <a:rPr lang="ru-RU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”).</a:t>
            </a:r>
          </a:p>
          <a:p>
            <a:pPr marL="514350" lvl="0" indent="-514350">
              <a:lnSpc>
                <a:spcPct val="150000"/>
              </a:lnSpc>
              <a:buNone/>
            </a:pPr>
            <a:endParaRPr lang="ru-RU" sz="8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ru-RU" sz="8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 золотые </a:t>
            </a:r>
            <a:r>
              <a:rPr lang="ru-RU" sz="8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яйца</a:t>
            </a:r>
            <a:r>
              <a:rPr lang="ru-RU" sz="80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buFont typeface="Wingdings" panose="05000000000000000000" pitchFamily="2" charset="2"/>
              <a:buChar char="v"/>
            </a:pPr>
            <a:endParaRPr lang="ru-RU" sz="8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Курочка </a:t>
            </a:r>
            <a:r>
              <a:rPr lang="ru-RU" sz="8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Ряба из русской народной </a:t>
            </a:r>
            <a:r>
              <a:rPr lang="ru-RU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сказки)</a:t>
            </a:r>
          </a:p>
          <a:p>
            <a:pPr marL="0" indent="0">
              <a:buNone/>
            </a:pPr>
            <a:endParaRPr lang="ru-RU" sz="8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8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Потерян ключ из драгоценного металла.</a:t>
            </a:r>
            <a:r>
              <a:rPr lang="ru-RU" sz="8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80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endParaRPr lang="ru-RU" sz="8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8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Буратино из сказки “Золотой ключик или </a:t>
            </a:r>
            <a:endParaRPr lang="ru-RU" sz="8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 </a:t>
            </a:r>
            <a:r>
              <a:rPr lang="ru-RU" sz="8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Буратино” А.Н. Толстого).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9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ru-RU" sz="3600" dirty="0"/>
          </a:p>
          <a:p>
            <a:pPr marL="514350" indent="-514350">
              <a:buNone/>
            </a:pPr>
            <a:r>
              <a:rPr lang="ru-RU" sz="3600" dirty="0" smtClean="0"/>
              <a:t>.</a:t>
            </a:r>
            <a:endParaRPr lang="ru-RU" sz="3500" b="1" dirty="0" smtClean="0"/>
          </a:p>
          <a:p>
            <a:pPr marL="0" indent="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7411" name="Picture 3" descr="C:\Users\Admin\Desktop\383422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65712"/>
            <a:ext cx="1842120" cy="16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3894" y="116632"/>
            <a:ext cx="55613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/>
            <a:r>
              <a:rPr lang="ru-RU" sz="3200" dirty="0"/>
              <a:t>          </a:t>
            </a:r>
            <a:r>
              <a:rPr lang="ru-RU" sz="3200" b="1" dirty="0">
                <a:solidFill>
                  <a:srgbClr val="C00000"/>
                </a:solidFill>
              </a:rPr>
              <a:t>раздел “ В мире сказок”</a:t>
            </a:r>
            <a:r>
              <a:rPr lang="ru-RU" sz="3200" b="1" dirty="0"/>
              <a:t>.</a:t>
            </a:r>
            <a:endParaRPr lang="ru-RU" sz="3200" dirty="0"/>
          </a:p>
          <a:p>
            <a:pPr fontAlgn="base"/>
            <a:r>
              <a:rPr lang="ru-RU" sz="3200" b="1" dirty="0" smtClean="0"/>
              <a:t>            </a:t>
            </a:r>
            <a:r>
              <a:rPr lang="ru-RU" sz="3200" b="1" dirty="0" smtClean="0">
                <a:solidFill>
                  <a:srgbClr val="0000FF"/>
                </a:solidFill>
              </a:rPr>
              <a:t>Современная </a:t>
            </a:r>
            <a:r>
              <a:rPr lang="ru-RU" sz="3200" b="1" dirty="0">
                <a:solidFill>
                  <a:srgbClr val="0000FF"/>
                </a:solidFill>
              </a:rPr>
              <a:t>реклама.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16216" y="3140968"/>
            <a:ext cx="2080017" cy="240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119385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 сказки, который мог бы разместить в газете такое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как,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литературное произведение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автор.</a:t>
            </a:r>
          </a:p>
        </p:txBody>
      </p:sp>
    </p:spTree>
    <p:extLst>
      <p:ext uri="{BB962C8B-B14F-4D97-AF65-F5344CB8AC3E}">
        <p14:creationId xmlns:p14="http://schemas.microsoft.com/office/powerpoint/2010/main" xmlns="" val="2420637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988840"/>
            <a:ext cx="8136904" cy="4082099"/>
          </a:xfrm>
        </p:spPr>
        <p:txBody>
          <a:bodyPr>
            <a:normAutofit fontScale="25000" lnSpcReduction="20000"/>
          </a:bodyPr>
          <a:lstStyle/>
          <a:p>
            <a:pPr lvl="0" fontAlgn="base">
              <a:buBlip>
                <a:blip r:embed="rId3"/>
              </a:buBlip>
            </a:pPr>
            <a:r>
              <a:rPr lang="ru-RU" sz="8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Ветеринарные услуги с выездом в любую часть света.</a:t>
            </a:r>
            <a:r>
              <a:rPr lang="ru-RU" sz="80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8000" b="1" i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ru-RU" sz="8000" b="1" i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(Доктор Айболит из сказки К.И.Чуковского).</a:t>
            </a:r>
          </a:p>
          <a:p>
            <a:pPr marL="0" indent="0" fontAlgn="base">
              <a:buNone/>
            </a:pPr>
            <a:endParaRPr lang="ru-RU" sz="8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Blip>
                <a:blip r:embed="rId3"/>
              </a:buBlip>
            </a:pPr>
            <a:r>
              <a:rPr lang="ru-RU" sz="8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Туристическая фирма организует воздушное путешествие вдоль молочной реки с кисельными берегами. </a:t>
            </a:r>
            <a:endParaRPr lang="ru-RU" sz="8000" b="1" i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Font typeface="Wingdings" panose="05000000000000000000" pitchFamily="2" charset="2"/>
              <a:buChar char="v"/>
            </a:pPr>
            <a:endParaRPr lang="ru-RU" sz="8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(“Гуси-лебеди</a:t>
            </a:r>
            <a:r>
              <a:rPr lang="ru-RU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”).</a:t>
            </a:r>
          </a:p>
          <a:p>
            <a:pPr marL="0" indent="0">
              <a:buNone/>
            </a:pPr>
            <a:endParaRPr lang="ru-RU" sz="8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8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Отмою </a:t>
            </a:r>
            <a:r>
              <a:rPr lang="ru-RU" sz="8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всё!</a:t>
            </a:r>
            <a:r>
              <a:rPr lang="ru-RU" sz="8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8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8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Мойдодыр</a:t>
            </a:r>
            <a:r>
              <a:rPr lang="ru-RU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произведения К.И.Чуковского</a:t>
            </a:r>
            <a:r>
              <a:rPr lang="ru-RU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>
              <a:buNone/>
            </a:pP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ru-RU" sz="3600" dirty="0"/>
          </a:p>
          <a:p>
            <a:pPr marL="514350" indent="-514350">
              <a:buNone/>
            </a:pPr>
            <a:r>
              <a:rPr lang="ru-RU" sz="3600" dirty="0" smtClean="0"/>
              <a:t>.</a:t>
            </a:r>
            <a:endParaRPr lang="ru-RU" sz="3500" b="1" dirty="0" smtClean="0"/>
          </a:p>
          <a:p>
            <a:pPr marL="0" indent="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3894" y="116632"/>
            <a:ext cx="55613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/>
            <a:r>
              <a:rPr lang="ru-RU" sz="3200" dirty="0"/>
              <a:t>          </a:t>
            </a:r>
            <a:r>
              <a:rPr lang="ru-RU" sz="3200" b="1" dirty="0">
                <a:solidFill>
                  <a:srgbClr val="C00000"/>
                </a:solidFill>
              </a:rPr>
              <a:t>раздел “ В мире сказок”</a:t>
            </a:r>
            <a:r>
              <a:rPr lang="ru-RU" sz="3200" b="1" dirty="0"/>
              <a:t>.</a:t>
            </a:r>
            <a:endParaRPr lang="ru-RU" sz="3200" dirty="0"/>
          </a:p>
          <a:p>
            <a:pPr fontAlgn="base"/>
            <a:r>
              <a:rPr lang="ru-RU" sz="3200" b="1" dirty="0" smtClean="0"/>
              <a:t>            </a:t>
            </a:r>
            <a:r>
              <a:rPr lang="ru-RU" sz="3200" b="1" dirty="0" smtClean="0">
                <a:solidFill>
                  <a:srgbClr val="0000FF"/>
                </a:solidFill>
              </a:rPr>
              <a:t>Современная </a:t>
            </a:r>
            <a:r>
              <a:rPr lang="ru-RU" sz="3200" b="1" dirty="0">
                <a:solidFill>
                  <a:srgbClr val="0000FF"/>
                </a:solidFill>
              </a:rPr>
              <a:t>реклама.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19385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 сказки, который мог бы разместить в газете такое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как,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литературное произведение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автор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Admin\Desktop\1294209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9541" y="3645024"/>
            <a:ext cx="2586955" cy="227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esktop\383422_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78247"/>
            <a:ext cx="1842120" cy="16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4452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43824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486" y="1193851"/>
            <a:ext cx="8136904" cy="4082099"/>
          </a:xfrm>
        </p:spPr>
        <p:txBody>
          <a:bodyPr>
            <a:normAutofit fontScale="25000" lnSpcReduction="20000"/>
          </a:bodyPr>
          <a:lstStyle/>
          <a:p>
            <a:pPr fontAlgn="base">
              <a:buBlip>
                <a:blip r:embed="rId3"/>
              </a:buBlip>
            </a:pPr>
            <a:r>
              <a:rPr lang="ru-RU" sz="8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8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встала, сняв ребенка с (колени).</a:t>
            </a:r>
          </a:p>
          <a:p>
            <a:pPr marL="0" lvl="0" indent="0" fontAlgn="base">
              <a:buNone/>
            </a:pPr>
            <a:endParaRPr lang="ru-RU" sz="8000" b="1" i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Я </a:t>
            </a:r>
            <a:r>
              <a:rPr lang="ru-RU" sz="8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встала, сняв ребенка с </a:t>
            </a:r>
            <a:r>
              <a:rPr lang="ru-RU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колен.</a:t>
            </a:r>
          </a:p>
          <a:p>
            <a:pPr marL="0" indent="0" fontAlgn="base">
              <a:buNone/>
            </a:pPr>
            <a:endParaRPr lang="ru-RU" sz="8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Blip>
                <a:blip r:embed="rId3"/>
              </a:buBlip>
            </a:pPr>
            <a:r>
              <a:rPr lang="ru-RU" sz="8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саду много (яблони), (вишни), (смородина).</a:t>
            </a:r>
          </a:p>
          <a:p>
            <a:pPr marL="0" indent="0" fontAlgn="base">
              <a:buNone/>
            </a:pPr>
            <a:r>
              <a:rPr lang="ru-RU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fontAlgn="base">
              <a:buNone/>
            </a:pPr>
            <a:r>
              <a:rPr lang="ru-RU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саду много яблонь, вишен, смородины</a:t>
            </a:r>
          </a:p>
          <a:p>
            <a:pPr marL="0" indent="0">
              <a:buNone/>
            </a:pPr>
            <a:endParaRPr lang="ru-RU" sz="8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8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 по гриппу продолжался 22 (сутки)</a:t>
            </a:r>
          </a:p>
          <a:p>
            <a:pPr>
              <a:buBlip>
                <a:blip r:embed="rId3"/>
              </a:buBlip>
            </a:pPr>
            <a:endParaRPr lang="ru-RU" sz="8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Карантин по гриппу продолжался двадцать двое суток.</a:t>
            </a:r>
          </a:p>
          <a:p>
            <a:pPr marL="0" indent="0">
              <a:buNone/>
            </a:pPr>
            <a:endParaRPr lang="ru-RU" sz="8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8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купила весь садовый инвентарь, кроме (грабли).</a:t>
            </a:r>
          </a:p>
          <a:p>
            <a:pPr>
              <a:buBlip>
                <a:blip r:embed="rId3"/>
              </a:buBlip>
            </a:pPr>
            <a:endParaRPr lang="ru-RU" sz="8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Я купила весь садовый инвентарь, кроме грабель.</a:t>
            </a:r>
          </a:p>
          <a:p>
            <a:pPr marL="0" indent="0">
              <a:buNone/>
            </a:pPr>
            <a:endParaRPr lang="ru-RU" sz="8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ru-RU" sz="3600" dirty="0"/>
          </a:p>
          <a:p>
            <a:pPr marL="514350" indent="-514350">
              <a:buNone/>
            </a:pPr>
            <a:r>
              <a:rPr lang="ru-RU" sz="3600" dirty="0" smtClean="0"/>
              <a:t>.</a:t>
            </a:r>
            <a:endParaRPr lang="ru-RU" sz="3500" b="1" dirty="0" smtClean="0"/>
          </a:p>
          <a:p>
            <a:pPr marL="0" indent="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193851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Admin\Desktop\383422_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53136"/>
            <a:ext cx="1842120" cy="16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9877" y="0"/>
            <a:ext cx="843412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Закончите предложения, употребив существительное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правильной форме: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689" r="1708"/>
          <a:stretch/>
        </p:blipFill>
        <p:spPr bwMode="auto">
          <a:xfrm>
            <a:off x="6444208" y="2132856"/>
            <a:ext cx="254262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6013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43824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0198" y="1412776"/>
            <a:ext cx="8136904" cy="4082099"/>
          </a:xfrm>
        </p:spPr>
        <p:txBody>
          <a:bodyPr>
            <a:normAutofit fontScale="25000" lnSpcReduction="20000"/>
          </a:bodyPr>
          <a:lstStyle/>
          <a:p>
            <a:pPr lvl="0" fontAlgn="base">
              <a:buFont typeface="Wingdings" panose="05000000000000000000" pitchFamily="2" charset="2"/>
              <a:buChar char="v"/>
            </a:pPr>
            <a:r>
              <a:rPr lang="ru-RU" sz="8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Ежевика </a:t>
            </a:r>
            <a:r>
              <a:rPr lang="ru-RU" sz="8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lvl="0" indent="0" fontAlgn="base">
              <a:buNone/>
            </a:pPr>
            <a:r>
              <a:rPr lang="ru-RU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 </a:t>
            </a:r>
            <a:r>
              <a:rPr lang="ru-RU" sz="8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ежевики покрыт острыми шипами, как у ежа. </a:t>
            </a:r>
          </a:p>
          <a:p>
            <a:pPr marL="0" indent="0" fontAlgn="base">
              <a:buNone/>
            </a:pPr>
            <a:endParaRPr lang="ru-RU" sz="8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ru-RU" sz="8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Шиповник</a:t>
            </a:r>
            <a:r>
              <a:rPr lang="ru-RU" sz="8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8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8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8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ru-RU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Веточки шиповника покрыты </a:t>
            </a:r>
            <a:r>
              <a:rPr lang="ru-RU" sz="8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острыми шипами. </a:t>
            </a:r>
          </a:p>
          <a:p>
            <a:pPr marL="0" indent="0">
              <a:buNone/>
            </a:pPr>
            <a:endParaRPr lang="ru-RU" sz="8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ru-RU" sz="8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Малина – </a:t>
            </a:r>
          </a:p>
          <a:p>
            <a:pPr marL="0" lvl="0" indent="0" fontAlgn="base">
              <a:buNone/>
            </a:pPr>
            <a:r>
              <a:rPr lang="ru-RU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Малина</a:t>
            </a:r>
            <a:r>
              <a:rPr lang="ru-RU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8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слов “малый”, “маленький”. Ягода малины состоит из малых частей, как бы сплетенных между собой. </a:t>
            </a:r>
          </a:p>
          <a:p>
            <a:pPr marL="0" indent="0">
              <a:buNone/>
            </a:pPr>
            <a:endParaRPr lang="ru-RU" sz="8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8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Смородина – </a:t>
            </a:r>
            <a:endParaRPr lang="ru-RU" sz="8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Смородина </a:t>
            </a:r>
            <a:r>
              <a:rPr lang="ru-RU" sz="8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“смрад” - запах, листья и ягоды сильно пахнут.</a:t>
            </a:r>
          </a:p>
          <a:p>
            <a:pPr marL="0" indent="0">
              <a:buNone/>
            </a:pPr>
            <a:endParaRPr lang="ru-RU" sz="8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ru-RU" sz="3600" dirty="0"/>
          </a:p>
          <a:p>
            <a:pPr marL="514350" indent="-514350">
              <a:buNone/>
            </a:pPr>
            <a:r>
              <a:rPr lang="ru-RU" sz="3600" dirty="0" smtClean="0"/>
              <a:t>.</a:t>
            </a:r>
            <a:endParaRPr lang="ru-RU" sz="3500" b="1" dirty="0" smtClean="0"/>
          </a:p>
          <a:p>
            <a:pPr marL="0" indent="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193851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Admin\Desktop\383422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3268" y="4869160"/>
            <a:ext cx="1842120" cy="16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188640"/>
            <a:ext cx="76328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“Почему так называется?” (Этимология).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6222" y="732186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Объясните,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так называются растения.</a:t>
            </a: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052" y="1840182"/>
            <a:ext cx="2140164" cy="192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9878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43824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7096" y="1988840"/>
            <a:ext cx="8136904" cy="4082099"/>
          </a:xfrm>
        </p:spPr>
        <p:txBody>
          <a:bodyPr>
            <a:normAutofit fontScale="25000" lnSpcReduction="20000"/>
          </a:bodyPr>
          <a:lstStyle/>
          <a:p>
            <a:pPr lvl="0" fontAlgn="base">
              <a:buFont typeface="Wingdings" panose="05000000000000000000" pitchFamily="2" charset="2"/>
              <a:buChar char="v"/>
            </a:pPr>
            <a:r>
              <a:rPr lang="ru-RU" sz="8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Сын леопарда - тоже леопард (Африка)</a:t>
            </a:r>
          </a:p>
          <a:p>
            <a:pPr lvl="0" fontAlgn="base">
              <a:buFont typeface="Wingdings" panose="05000000000000000000" pitchFamily="2" charset="2"/>
              <a:buChar char="v"/>
            </a:pPr>
            <a:endParaRPr lang="ru-RU" sz="8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ru-RU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Яблоко от яблони недалеко падает. </a:t>
            </a:r>
            <a:r>
              <a:rPr lang="ru-RU" sz="8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fontAlgn="base">
              <a:buNone/>
            </a:pPr>
            <a:endParaRPr lang="ru-RU" sz="8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ru-RU" sz="8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Тот не заблудится, кто спрашивает. (Финляндия)</a:t>
            </a:r>
          </a:p>
          <a:p>
            <a:pPr marL="0" indent="0" fontAlgn="base">
              <a:buNone/>
            </a:pPr>
            <a:endParaRPr lang="ru-RU" sz="8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Font typeface="Wingdings" pitchFamily="2" charset="2"/>
              <a:buChar char="v"/>
            </a:pPr>
            <a:r>
              <a:rPr lang="ru-RU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Язык до Киева доведёт! </a:t>
            </a:r>
          </a:p>
          <a:p>
            <a:pPr marL="0" indent="0">
              <a:buNone/>
            </a:pPr>
            <a:endParaRPr lang="ru-RU" sz="8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ru-RU" sz="8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Верблюда под мостом не спрячешь (Афганистан)</a:t>
            </a:r>
          </a:p>
          <a:p>
            <a:pPr lvl="0" fontAlgn="base">
              <a:buFont typeface="Wingdings" panose="05000000000000000000" pitchFamily="2" charset="2"/>
              <a:buChar char="v"/>
            </a:pPr>
            <a:endParaRPr lang="ru-RU" sz="8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Шила в мешке не утаишь.</a:t>
            </a:r>
            <a:endParaRPr lang="ru-RU" sz="8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8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8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8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8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ru-RU" sz="3600" dirty="0"/>
          </a:p>
          <a:p>
            <a:pPr marL="514350" indent="-514350">
              <a:buNone/>
            </a:pPr>
            <a:r>
              <a:rPr lang="ru-RU" sz="3600" dirty="0" smtClean="0"/>
              <a:t>.</a:t>
            </a:r>
            <a:endParaRPr lang="ru-RU" sz="3500" b="1" dirty="0" smtClean="0"/>
          </a:p>
          <a:p>
            <a:pPr marL="0" indent="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193851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Admin\Desktop\383422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3268" y="4869160"/>
            <a:ext cx="1842120" cy="16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188640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Переведите пословицы на русский язык</a:t>
            </a: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2745" y="1503447"/>
            <a:ext cx="2140164" cy="192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9878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деловая игра ФГОС Д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игра ФГОС ДО</Template>
  <TotalTime>1541</TotalTime>
  <Words>367</Words>
  <Application>Microsoft Office PowerPoint</Application>
  <PresentationFormat>Экран (4:3)</PresentationFormat>
  <Paragraphs>175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деловая игра ФГОС ДО</vt:lpstr>
      <vt:lpstr>Слайд 1</vt:lpstr>
      <vt:lpstr> </vt:lpstr>
      <vt:lpstr> </vt:lpstr>
      <vt:lpstr> </vt:lpstr>
      <vt:lpstr> </vt:lpstr>
      <vt:lpstr> </vt:lpstr>
      <vt:lpstr> </vt:lpstr>
      <vt:lpstr> </vt:lpstr>
      <vt:lpstr> 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SPecialiST</dc:creator>
  <cp:lastModifiedBy>ПК</cp:lastModifiedBy>
  <cp:revision>98</cp:revision>
  <dcterms:created xsi:type="dcterms:W3CDTF">2015-08-12T18:41:09Z</dcterms:created>
  <dcterms:modified xsi:type="dcterms:W3CDTF">2017-10-07T09:32:35Z</dcterms:modified>
</cp:coreProperties>
</file>