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9" r:id="rId4"/>
    <p:sldId id="281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82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66FF66"/>
    <a:srgbClr val="FF3300"/>
    <a:srgbClr val="008000"/>
    <a:srgbClr val="FFFF66"/>
    <a:srgbClr val="FF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1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9986-0612-437E-8FDF-510289290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0D167-6B25-46D5-A84C-18F319343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337D6-F4CA-4031-8064-38A114312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7EF11-DE4B-4FFF-B49F-2853D572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E09A-673D-4141-9171-3C6FF69A8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D652-B36F-4230-A3E8-B2CC5B11F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32823-101F-43A2-A40B-8B8ED4505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FBC94-1FD3-4BC5-B71C-AE0E7307A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0F2D7-7FD9-4E79-8E90-2980B154D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22517-B3CA-4AF8-A714-85ACDBCC5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7DE6-9539-429B-A90A-FADF8B0C2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E9CC-62D5-4264-A4B3-4C6312F8D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7365-B351-49EC-81B5-41E19E40E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737CB0AD-B43C-448F-9977-F2F123178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400675" cy="7921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23850" y="333375"/>
            <a:ext cx="8496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МБДОУ «Детский сад «Тополек»</a:t>
            </a:r>
          </a:p>
        </p:txBody>
      </p:sp>
      <p:pic>
        <p:nvPicPr>
          <p:cNvPr id="2055" name="Picture 7" descr="герб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981075"/>
            <a:ext cx="1368425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13"/>
          <p:cNvSpPr>
            <a:spLocks noChangeArrowheads="1" noChangeShapeType="1" noTextEdit="1"/>
          </p:cNvSpPr>
          <p:nvPr/>
        </p:nvSpPr>
        <p:spPr bwMode="auto">
          <a:xfrm>
            <a:off x="539750" y="2997200"/>
            <a:ext cx="803275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«Как повысить  мотивацию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и профессиональную мобильность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педагогов детского сада,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необходимых для самореализации в профессии?!»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52600"/>
            <a:ext cx="7451725" cy="3763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/>
              <a:t>	</a:t>
            </a:r>
            <a:r>
              <a:rPr lang="ru-RU" sz="3600" b="1" smtClean="0">
                <a:solidFill>
                  <a:srgbClr val="0000FF"/>
                </a:solidFill>
                <a:latin typeface="Arial Black" pitchFamily="34" charset="0"/>
              </a:rPr>
              <a:t>В деле обучения </a:t>
            </a:r>
            <a:endParaRPr lang="en-US" sz="3600" b="1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00FF"/>
                </a:solidFill>
                <a:latin typeface="Arial Black" pitchFamily="34" charset="0"/>
              </a:rPr>
              <a:t>и воспитания… </a:t>
            </a:r>
            <a:endParaRPr lang="en-US" sz="3600" b="1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00FF"/>
                </a:solidFill>
                <a:latin typeface="Arial Black" pitchFamily="34" charset="0"/>
              </a:rPr>
              <a:t>ничего нельзя улучшить,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00FF"/>
                </a:solidFill>
                <a:latin typeface="Arial Black" pitchFamily="34" charset="0"/>
              </a:rPr>
              <a:t>минуя голову учителя»  (К.Д.Ушинский)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076700"/>
            <a:ext cx="1978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3384550" cy="4340225"/>
          </a:xfrm>
          <a:solidFill>
            <a:srgbClr val="66FF66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u="sng" smtClean="0">
                <a:solidFill>
                  <a:srgbClr val="0000FF"/>
                </a:solidFill>
                <a:latin typeface="Arial Black" pitchFamily="34" charset="0"/>
              </a:rPr>
              <a:t>Профессиональные качества: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u="sng" smtClean="0">
              <a:solidFill>
                <a:srgbClr val="0000FF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Знание ребенка,                     его возрастных и индивидуальных возможностей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Владение наукой и методиками воспитания            и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Умение организовывать игровую деятельность               с детьми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Проведение занятий, развлекательных мероприятий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Организация работы                        с родителями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Работа с компьютером, использование Интернета, банка цифровых образовательных ресурсов и др.</a:t>
            </a:r>
          </a:p>
          <a:p>
            <a:pPr eaLnBrk="1" hangingPunct="1">
              <a:lnSpc>
                <a:spcPct val="80000"/>
              </a:lnSpc>
            </a:pPr>
            <a:endParaRPr lang="ru-RU" sz="1400" smtClean="0">
              <a:solidFill>
                <a:srgbClr val="0000FF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20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1187450" y="6237288"/>
            <a:ext cx="6480175" cy="3587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Взаимосвязь и взаимодействие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19700" y="1752600"/>
            <a:ext cx="3313113" cy="4267200"/>
          </a:xfrm>
          <a:solidFill>
            <a:srgbClr val="FFFF00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400" u="sng" smtClean="0">
                <a:solidFill>
                  <a:srgbClr val="0000FF"/>
                </a:solidFill>
                <a:latin typeface="Arial Black" pitchFamily="34" charset="0"/>
              </a:rPr>
              <a:t>Личностные характеристики: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1400" u="sng" smtClean="0">
              <a:solidFill>
                <a:srgbClr val="0000FF"/>
              </a:solidFill>
              <a:latin typeface="Arial Black" pitchFamily="34" charset="0"/>
            </a:endParaRP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Интеллект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Тип мышления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Темперамент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Характер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Физические данные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Харизма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Обаяние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Обладание музыкальным слухом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Владение искусством стихосложения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Степень развитости чувства юмора</a:t>
            </a:r>
          </a:p>
          <a:p>
            <a:pPr eaLnBrk="1" hangingPunct="1"/>
            <a:r>
              <a:rPr lang="ru-RU" sz="1400" smtClean="0">
                <a:solidFill>
                  <a:srgbClr val="0000FF"/>
                </a:solidFill>
                <a:latin typeface="Arial Black" pitchFamily="34" charset="0"/>
              </a:rPr>
              <a:t>Артистические умения и др.</a:t>
            </a:r>
          </a:p>
          <a:p>
            <a:pPr eaLnBrk="1" hangingPunct="1"/>
            <a:endParaRPr lang="ru-RU" sz="140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3317" name="WordArt 7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82407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Профессионально-личностный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рост педагога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995738" y="5516563"/>
            <a:ext cx="1223962" cy="485775"/>
          </a:xfrm>
          <a:prstGeom prst="leftRightArrow">
            <a:avLst>
              <a:gd name="adj1" fmla="val 50000"/>
              <a:gd name="adj2" fmla="val 5039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9" name="Picture 14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2852738"/>
            <a:ext cx="1439863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Посредством самообразования</a:t>
            </a:r>
          </a:p>
          <a:p>
            <a:pPr algn="just" eaLnBrk="1" hangingPunct="1"/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За счет осознанного, обязательно ДОБРОВОЛЬНОГО участия педагога                                    в организованных дошкольным учреждением или отделом образования мероприятий, которые объединяются обобщающим названием «</a:t>
            </a:r>
            <a:r>
              <a:rPr lang="ru-RU" sz="2000" i="1" smtClean="0">
                <a:solidFill>
                  <a:srgbClr val="0000FF"/>
                </a:solidFill>
                <a:latin typeface="Arial Black" pitchFamily="34" charset="0"/>
              </a:rPr>
              <a:t>методическая работа</a:t>
            </a: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»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2407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Пути профессионально-личностного 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роста педагога</a:t>
            </a:r>
          </a:p>
        </p:txBody>
      </p:sp>
      <p:pic>
        <p:nvPicPr>
          <p:cNvPr id="14340" name="Picture 6" descr="knigi-171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188" y="40767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2" descr="201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00788" y="4437063"/>
            <a:ext cx="250666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99FF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u="sng" smtClean="0">
                <a:solidFill>
                  <a:srgbClr val="0000FF"/>
                </a:solidFill>
                <a:latin typeface="Arial Black" pitchFamily="34" charset="0"/>
              </a:rPr>
              <a:t>Не являющиеся профессиональными объединениями педагогов: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u="sng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Работа педагогического коллектива над единой методической темой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Психолого-педагогические семинары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Педагогические чтения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Методические выставки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Методический кабинет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Кабинеты, залы специалистов и групповые помещения как творческие лаборатории педагогов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Школа передового опыта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Педагогические мастерские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Мастер-класс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Деловые игры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Творческие отчеты педагогов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Открытые занятия или мероприятия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Сайт педагога, ДОУ в Интернете</a:t>
            </a:r>
          </a:p>
          <a:p>
            <a:pPr algn="just" eaLnBrk="1" hangingPunct="1">
              <a:lnSpc>
                <a:spcPct val="80000"/>
              </a:lnSpc>
            </a:pPr>
            <a:endParaRPr lang="ru-RU" sz="120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3924300" cy="4268788"/>
          </a:xfrm>
          <a:solidFill>
            <a:srgbClr val="66FF66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u="sng" smtClean="0">
                <a:solidFill>
                  <a:srgbClr val="0000FF"/>
                </a:solidFill>
                <a:latin typeface="Arial Black" pitchFamily="34" charset="0"/>
              </a:rPr>
              <a:t>Являющиеся профессиональными объединениями педагогов: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1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1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Методические объединения педагогов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Творческие группы педагогов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Консилиумы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Временный творческий коллектив (ВТК)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Проектные команды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2407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Формы организации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методической работы в ДОУ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187450" y="6308725"/>
            <a:ext cx="6804025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200">
                <a:solidFill>
                  <a:schemeClr val="accent2"/>
                </a:solidFill>
                <a:latin typeface="Arial Black" pitchFamily="34" charset="0"/>
              </a:rPr>
              <a:t>Проверьте свои знания и представления!</a:t>
            </a:r>
          </a:p>
        </p:txBody>
      </p:sp>
      <p:pic>
        <p:nvPicPr>
          <p:cNvPr id="29706" name="Picture 10" descr="Изображение 02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64163" y="4005263"/>
            <a:ext cx="2592387" cy="19446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Arial Black" pitchFamily="34" charset="0"/>
              </a:rPr>
              <a:t>	</a:t>
            </a:r>
            <a:r>
              <a:rPr lang="ru-RU" sz="2000" smtClean="0">
                <a:solidFill>
                  <a:schemeClr val="folHlink"/>
                </a:solidFill>
                <a:latin typeface="Arial Black" pitchFamily="34" charset="0"/>
              </a:rPr>
              <a:t>временные творческие коллективы, созданные                 из числа педагогических и административных работников,</a:t>
            </a: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 с целью: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реализации и развития творческой инициативы  педагогов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совершенствования образовательного процесса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реализации конкретных проектов и задач                  в рамках реализации программы развития ДОУ.</a:t>
            </a: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2407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Творческие группы педагогов -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875" y="4292600"/>
            <a:ext cx="409733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latin typeface="Arial Black" pitchFamily="34" charset="0"/>
              </a:rPr>
              <a:t>единство интереса к какой-то проблеме</a:t>
            </a:r>
          </a:p>
          <a:p>
            <a:pPr eaLnBrk="1" hangingPunct="1"/>
            <a:r>
              <a:rPr lang="ru-RU" smtClean="0">
                <a:solidFill>
                  <a:srgbClr val="0000FF"/>
                </a:solidFill>
                <a:latin typeface="Arial Black" pitchFamily="34" charset="0"/>
              </a:rPr>
              <a:t>компенсаторные возможности </a:t>
            </a:r>
          </a:p>
          <a:p>
            <a:pPr eaLnBrk="1" hangingPunct="1"/>
            <a:r>
              <a:rPr lang="ru-RU" smtClean="0">
                <a:solidFill>
                  <a:srgbClr val="0000FF"/>
                </a:solidFill>
                <a:latin typeface="Arial Black" pitchFamily="34" charset="0"/>
              </a:rPr>
              <a:t>взаимная симпатия, психологическая совместимость 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4071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Возможные основания для осуществления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совместного творчества педагогов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(по М.М.Поташнику)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575" y="4365625"/>
            <a:ext cx="2592388" cy="2016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u="sng" smtClean="0">
                <a:solidFill>
                  <a:schemeClr val="folHlink"/>
                </a:solidFill>
                <a:latin typeface="Arial Black" pitchFamily="34" charset="0"/>
              </a:rPr>
              <a:t>I</a:t>
            </a:r>
            <a:r>
              <a:rPr lang="ru-RU" sz="2000" u="sng" smtClean="0">
                <a:solidFill>
                  <a:schemeClr val="folHlink"/>
                </a:solidFill>
                <a:latin typeface="Arial Black" pitchFamily="34" charset="0"/>
              </a:rPr>
              <a:t> этап</a:t>
            </a: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 – проведение исследования, направленного        на определение проблем, условий, активизирующих творческую деятельность педагогов с помощью анкет, тестов и т.п.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000" u="sng" smtClean="0">
                <a:solidFill>
                  <a:schemeClr val="folHlink"/>
                </a:solidFill>
                <a:latin typeface="Arial Black" pitchFamily="34" charset="0"/>
              </a:rPr>
              <a:t>II</a:t>
            </a:r>
            <a:r>
              <a:rPr lang="ru-RU" sz="2000" u="sng" smtClean="0">
                <a:solidFill>
                  <a:schemeClr val="folHlink"/>
                </a:solidFill>
                <a:latin typeface="Arial Black" pitchFamily="34" charset="0"/>
              </a:rPr>
              <a:t> этап</a:t>
            </a: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 - создание и организация работы творческих групп с целью содействия развития педагога как субъекта педагогической и инновационной деятельности 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4071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Этапы организации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профессионального взаимодействия педагогов</a:t>
            </a: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3068638"/>
            <a:ext cx="1144588" cy="1435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8437" name="Picture 1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03350" y="3141663"/>
            <a:ext cx="1276350" cy="1296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8438" name="Picture 1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77050" y="2997200"/>
            <a:ext cx="1116013" cy="1511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0000FF"/>
                </a:solidFill>
                <a:latin typeface="Arial Black" pitchFamily="34" charset="0"/>
              </a:rPr>
              <a:t>Обсуждение актуальных проблем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0000FF"/>
                </a:solidFill>
                <a:latin typeface="Arial Black" pitchFamily="34" charset="0"/>
              </a:rPr>
              <a:t>Организация исследовательской деятельности в ДОУ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0000FF"/>
                </a:solidFill>
                <a:latin typeface="Arial Black" pitchFamily="34" charset="0"/>
              </a:rPr>
              <a:t>Разработка программ, проектов, методического и диагностического обеспечения нововведений по профилю творческой группы                            для совершенствования образовательного процесса в ДОУ         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0000FF"/>
                </a:solidFill>
                <a:latin typeface="Arial Black" pitchFamily="34" charset="0"/>
              </a:rPr>
              <a:t>Участие в подготовке и проведении мероприятий, конкурсов, педагогических советов, семинаров, консультаций и др.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100" smtClean="0">
                <a:solidFill>
                  <a:srgbClr val="0000FF"/>
                </a:solidFill>
                <a:latin typeface="Arial Black" pitchFamily="34" charset="0"/>
              </a:rPr>
              <a:t>Оказание методической помощи педагогам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9306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Содержание деятельности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творческой группы педагогов ДОУ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68313" y="1774825"/>
            <a:ext cx="8351837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240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Постановка проблемной задачи (мотив)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Определение области знаний, интеграция которых наиболее важна и эффективна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Выделение основного принципа интеграции (тематический)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Определение задач в соответствии с возрастом детей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Составление плана, графика работы творческой группы ДОУ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Всестороннее изучение темы, разработка материалов                              в соответствии с планом работы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Подведение результатов работы, включение момента самооценки  каждого педагога </a:t>
            </a:r>
          </a:p>
          <a:p>
            <a:pPr algn="just">
              <a:buFontTx/>
              <a:buChar char="•"/>
            </a:pPr>
            <a:r>
              <a:rPr lang="ru-RU" sz="1600">
                <a:solidFill>
                  <a:srgbClr val="0000FF"/>
                </a:solidFill>
                <a:latin typeface="Arial Black" pitchFamily="34" charset="0"/>
              </a:rPr>
              <a:t>  Определение стратегии работы в дальнейшем</a:t>
            </a:r>
          </a:p>
        </p:txBody>
      </p:sp>
      <p:sp>
        <p:nvSpPr>
          <p:cNvPr id="20483" name="WordArt 7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9306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Алгоритм работы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творческой группы педагогов ДОУ</a:t>
            </a: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539750" y="4708525"/>
            <a:ext cx="79930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>
                <a:latin typeface="Arial Black" pitchFamily="34" charset="0"/>
              </a:rPr>
              <a:t>На подготовительном этапе каждый специалист – член творческой группы: </a:t>
            </a:r>
          </a:p>
          <a:p>
            <a:pPr algn="just">
              <a:buFontTx/>
              <a:buChar char="-"/>
            </a:pPr>
            <a:r>
              <a:rPr lang="ru-RU" sz="1400">
                <a:latin typeface="Arial Black" pitchFamily="34" charset="0"/>
              </a:rPr>
              <a:t> определяет зону актуального и ближайшего развития ребенка;</a:t>
            </a:r>
          </a:p>
          <a:p>
            <a:pPr algn="just">
              <a:buFontTx/>
              <a:buChar char="-"/>
            </a:pPr>
            <a:r>
              <a:rPr lang="ru-RU" sz="1400">
                <a:latin typeface="Arial Black" pitchFamily="34" charset="0"/>
              </a:rPr>
              <a:t> ориентируется на решение вопросов в сфере своей компетентности, вносит собственное понимание в одну из составных частей целостной картины развития ребенка.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33825" cy="3692525"/>
          </a:xfrm>
          <a:solidFill>
            <a:srgbClr val="66FF66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u="sng" smtClean="0">
                <a:solidFill>
                  <a:schemeClr val="folHlink"/>
                </a:solidFill>
                <a:latin typeface="Arial Black" pitchFamily="34" charset="0"/>
              </a:rPr>
              <a:t>«На пороге школы»: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smtClean="0">
                <a:solidFill>
                  <a:srgbClr val="0000FF"/>
                </a:solidFill>
                <a:latin typeface="Arial Black" pitchFamily="34" charset="0"/>
              </a:rPr>
              <a:t>II</a:t>
            </a: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 (практический) этап муниципального эксперимента              по предшкольной подготовке детей, не посещающих ДОУ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Показ открытых мероприятий на МО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Выступления на районных конференциях, совещаниях заведующих, Советов руководителей, Экспертном Совете   с промежуточными итогами муниципального эксперимента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Статья о способах проведения мониторинга в ГКП по предшкольной подготовке детей, не посещающих ДОУ (журнал «Учитель Марий Эл»)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Создание нормативно-правовой базы для организации данной работы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Создание планов занятий для организации данной работы специалистами детского сада  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37088" y="1773238"/>
            <a:ext cx="3849687" cy="3660775"/>
          </a:xfrm>
          <a:solidFill>
            <a:srgbClr val="FF7C80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200" u="sng" smtClean="0">
                <a:solidFill>
                  <a:schemeClr val="folHlink"/>
                </a:solidFill>
                <a:latin typeface="Arial Black" pitchFamily="34" charset="0"/>
              </a:rPr>
              <a:t>«Воспитание юного гражданина»:</a:t>
            </a:r>
          </a:p>
          <a:p>
            <a:pPr eaLnBrk="1" hangingPunct="1"/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Создание перспективных планов работы по патриотическому воспитанию</a:t>
            </a:r>
          </a:p>
          <a:p>
            <a:pPr eaLnBrk="1" hangingPunct="1"/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Проведение конкурсов ДОУ «Лучший патриотический уголок группы», «Лучшая дидактическая игра  по патриотическому воспитанию дошкольника»</a:t>
            </a:r>
          </a:p>
          <a:p>
            <a:pPr eaLnBrk="1" hangingPunct="1"/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Создание воспитательной системы ДОУ с приоритетным направлением патриотического воспитания дошкольника и участие с ней                 в Республиканском конкурсе воспитательных систем ОУ</a:t>
            </a:r>
          </a:p>
          <a:p>
            <a:pPr eaLnBrk="1" hangingPunct="1"/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Ежегодное проведение общих родительских собраний, педагогических советов соответствующей тематики  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611188" y="5516563"/>
            <a:ext cx="7993062" cy="576262"/>
          </a:xfrm>
          <a:solidFill>
            <a:srgbClr val="FFFF66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/>
            <a:r>
              <a:rPr lang="ru-RU" sz="1600" smtClean="0">
                <a:solidFill>
                  <a:schemeClr val="folHlink"/>
                </a:solidFill>
                <a:latin typeface="Arial Black" pitchFamily="34" charset="0"/>
              </a:rPr>
              <a:t>«Мини-музей ДОУ»</a:t>
            </a:r>
          </a:p>
          <a:p>
            <a:pPr algn="ctr" eaLnBrk="1" hangingPunct="1"/>
            <a:r>
              <a:rPr lang="ru-RU" sz="1600" smtClean="0">
                <a:solidFill>
                  <a:schemeClr val="folHlink"/>
                </a:solidFill>
                <a:latin typeface="Arial Black" pitchFamily="34" charset="0"/>
              </a:rPr>
              <a:t>«Зеленая комната ДОУ»</a:t>
            </a:r>
          </a:p>
        </p:txBody>
      </p:sp>
      <p:sp>
        <p:nvSpPr>
          <p:cNvPr id="21509" name="WordArt 8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4071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Результаты деятельности ДОУ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 организации творческих групп педагогов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28813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Мотивация -</a:t>
            </a:r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611188" y="3644900"/>
            <a:ext cx="381635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Мобильность -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611188" y="1773238"/>
            <a:ext cx="4103687" cy="500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Самореализация -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598863" y="293688"/>
            <a:ext cx="5076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>
                <a:solidFill>
                  <a:srgbClr val="0000FF"/>
                </a:solidFill>
                <a:latin typeface="Arial Black" pitchFamily="34" charset="0"/>
              </a:rPr>
              <a:t>процесс побуждения себя и других к деятельности с целью достижения личных целей и целей организации</a:t>
            </a:r>
            <a:r>
              <a:rPr lang="ru-RU" b="1" i="1">
                <a:solidFill>
                  <a:srgbClr val="0000FF"/>
                </a:solidFill>
                <a:latin typeface="Verdana" pitchFamily="34" charset="0"/>
              </a:rPr>
              <a:t>.</a:t>
            </a:r>
            <a:r>
              <a:rPr lang="ru-RU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39750" y="2349500"/>
            <a:ext cx="66246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 b="1">
                <a:solidFill>
                  <a:srgbClr val="0000FF"/>
                </a:solidFill>
                <a:latin typeface="Arial Black" pitchFamily="34" charset="0"/>
              </a:rPr>
              <a:t>наиболее полное выявление личностью своих индивидуальных и профессиональных возможностей.</a:t>
            </a:r>
            <a:r>
              <a:rPr lang="ru-RU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11188" y="3284538"/>
            <a:ext cx="813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1600">
                <a:latin typeface="Arial Black" pitchFamily="34" charset="0"/>
              </a:rPr>
              <a:t>   (Словарь-справочник «Управление дошкольным </a:t>
            </a:r>
            <a:r>
              <a:rPr lang="en-US" sz="1600">
                <a:latin typeface="Arial Black" pitchFamily="34" charset="0"/>
              </a:rPr>
              <a:t>   </a:t>
            </a:r>
            <a:r>
              <a:rPr lang="ru-RU" sz="1600">
                <a:latin typeface="Arial Black" pitchFamily="34" charset="0"/>
              </a:rPr>
              <a:t>учреждением»)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39750" y="4149725"/>
            <a:ext cx="813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 b="1">
                <a:solidFill>
                  <a:srgbClr val="0000FF"/>
                </a:solidFill>
                <a:latin typeface="Arial Black" pitchFamily="34" charset="0"/>
              </a:rPr>
              <a:t>подвижность, способность к быстрому передвижению, действию.</a:t>
            </a:r>
            <a:r>
              <a:rPr lang="ru-RU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11188" y="4508500"/>
            <a:ext cx="662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1600">
                <a:latin typeface="Arial Black" pitchFamily="34" charset="0"/>
              </a:rPr>
              <a:t>                        (Большой Энциклопедический словарь) 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755650" y="1233488"/>
            <a:ext cx="765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1600">
                <a:latin typeface="Arial Black" pitchFamily="34" charset="0"/>
              </a:rPr>
              <a:t>(Словарь-справочник «Управление дошкольным учреждением»)</a:t>
            </a:r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748588" y="4508500"/>
            <a:ext cx="927100" cy="1152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740650" y="1557338"/>
            <a:ext cx="927100" cy="13668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6405" name="WordArt 21"/>
          <p:cNvSpPr>
            <a:spLocks noChangeArrowheads="1" noChangeShapeType="1" noTextEdit="1"/>
          </p:cNvSpPr>
          <p:nvPr/>
        </p:nvSpPr>
        <p:spPr bwMode="auto">
          <a:xfrm>
            <a:off x="684213" y="4941888"/>
            <a:ext cx="21590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Навык -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11188" y="5380038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b="1">
                <a:solidFill>
                  <a:srgbClr val="0000FF"/>
                </a:solidFill>
                <a:latin typeface="Arial Black" pitchFamily="34" charset="0"/>
              </a:rPr>
              <a:t>упрочившиеся благодаря упражнениям способы действий.</a:t>
            </a:r>
            <a:r>
              <a:rPr lang="ru-RU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3" grpId="0" animBg="1"/>
      <p:bldP spid="16394" grpId="0" animBg="1"/>
      <p:bldP spid="16395" grpId="0"/>
      <p:bldP spid="16396" grpId="0"/>
      <p:bldP spid="16397" grpId="0"/>
      <p:bldP spid="16398" grpId="0"/>
      <p:bldP spid="16399" grpId="0"/>
      <p:bldP spid="16402" grpId="0"/>
      <p:bldP spid="16405" grpId="0" animBg="1"/>
      <p:bldP spid="164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567738" cy="4267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b="1" i="1" smtClean="0">
                <a:solidFill>
                  <a:srgbClr val="0000FF"/>
                </a:solidFill>
                <a:latin typeface="Arial Black" pitchFamily="34" charset="0"/>
              </a:rPr>
              <a:t>	</a:t>
            </a: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наличие мотива, который является побудительной причиной самостоятельной работы педагога                   над собой, сдвиг мотива на цель, «рефлекс цели», отсутствие боязни, решительность в постановке              для себя сложных, напряженных целей – главные и обязательные факторы самоорганизации самообразования и профессионального роста педагога.</a:t>
            </a:r>
            <a:endParaRPr lang="ru-RU" smtClean="0"/>
          </a:p>
        </p:txBody>
      </p:sp>
      <p:sp>
        <p:nvSpPr>
          <p:cNvPr id="22531" name="WordArt 10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0896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"Управление профессиональным ростом 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учителя в современной школе"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(М.М.Поташник)</a:t>
            </a:r>
          </a:p>
        </p:txBody>
      </p:sp>
      <p:pic>
        <p:nvPicPr>
          <p:cNvPr id="22532" name="Picture 11" descr="image04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59563" y="4149725"/>
            <a:ext cx="1636712" cy="2481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2533" name="Picture 12" descr="0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55875" y="4149725"/>
            <a:ext cx="3024188" cy="2398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333375"/>
            <a:ext cx="7561262" cy="62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6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561657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 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 участие!</a:t>
            </a:r>
          </a:p>
        </p:txBody>
      </p:sp>
      <p:pic>
        <p:nvPicPr>
          <p:cNvPr id="24579" name="Picture 8" descr="4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72225" y="3644900"/>
            <a:ext cx="25923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316913" cy="43910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3200" smtClean="0">
                <a:solidFill>
                  <a:srgbClr val="0000FF"/>
                </a:solidFill>
                <a:latin typeface="Arial Black" pitchFamily="34" charset="0"/>
              </a:rPr>
              <a:t>целенаправленная социализация личности ребенка, то есть введение его в мир природных и человеческих связей и отношений, передача ему лучших образцов, способов и норм поведения             во всех сферах жизнедеятельности. 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81359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Основная функция современного детского сада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611188" y="2276475"/>
            <a:ext cx="8064500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Качество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дошкольного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образования?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(мнение педагогов)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16913" cy="44624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b="1" i="1" smtClean="0"/>
              <a:t>	</a:t>
            </a:r>
            <a:r>
              <a:rPr lang="ru-RU" sz="2800" b="1" smtClean="0">
                <a:solidFill>
                  <a:srgbClr val="0000FF"/>
                </a:solidFill>
                <a:latin typeface="Arial Black" pitchFamily="34" charset="0"/>
              </a:rPr>
              <a:t>это такая организация педагогического процесса в детском саду, при которой уровень воспитанности развития КАЖДОГО РЕБЕНКА увеличивается в соответствии            с учетом его личностных возрастных               и физических особенностей в процессе воспитания и обучения.             </a:t>
            </a:r>
            <a:r>
              <a:rPr lang="ru-RU" sz="2800" smtClean="0">
                <a:solidFill>
                  <a:srgbClr val="0000FF"/>
                </a:solidFill>
                <a:latin typeface="Arial Black" pitchFamily="34" charset="0"/>
              </a:rPr>
              <a:t>(К.Ю.Белая</a:t>
            </a:r>
            <a:r>
              <a:rPr lang="ru-RU" sz="2400" smtClean="0">
                <a:solidFill>
                  <a:srgbClr val="0000FF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0645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Качество дошкольного образования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898650"/>
            <a:ext cx="8242300" cy="4086225"/>
          </a:xfrm>
        </p:spPr>
        <p:txBody>
          <a:bodyPr/>
          <a:lstStyle/>
          <a:p>
            <a:pPr marL="571500" indent="-571500" algn="just" eaLnBrk="1" hangingPunct="1"/>
            <a:r>
              <a:rPr lang="ru-RU" sz="2600" smtClean="0">
                <a:solidFill>
                  <a:srgbClr val="0000FF"/>
                </a:solidFill>
                <a:latin typeface="Arial Black" pitchFamily="34" charset="0"/>
              </a:rPr>
              <a:t>От качества работы педагогов,                  в первую очередь, воспитателей.</a:t>
            </a:r>
          </a:p>
          <a:p>
            <a:pPr marL="571500" indent="-571500" algn="just" eaLnBrk="1" hangingPunct="1"/>
            <a:r>
              <a:rPr lang="ru-RU" sz="2600" smtClean="0">
                <a:solidFill>
                  <a:srgbClr val="0000FF"/>
                </a:solidFill>
                <a:latin typeface="Arial Black" pitchFamily="34" charset="0"/>
              </a:rPr>
              <a:t>Сложившихся в педагогическом коллективе отношений.</a:t>
            </a:r>
          </a:p>
          <a:p>
            <a:pPr marL="571500" indent="-571500" algn="just" eaLnBrk="1" hangingPunct="1"/>
            <a:r>
              <a:rPr lang="ru-RU" sz="2600" smtClean="0">
                <a:solidFill>
                  <a:srgbClr val="0000FF"/>
                </a:solidFill>
                <a:latin typeface="Arial Black" pitchFamily="34" charset="0"/>
              </a:rPr>
              <a:t>Условий, созданных  руководителем для творческого поиска новых методов и форм работы с детьми.</a:t>
            </a:r>
          </a:p>
          <a:p>
            <a:pPr marL="571500" indent="-571500" algn="just" eaLnBrk="1" hangingPunct="1"/>
            <a:r>
              <a:rPr lang="ru-RU" sz="2600" smtClean="0">
                <a:solidFill>
                  <a:srgbClr val="0000FF"/>
                </a:solidFill>
                <a:latin typeface="Arial Black" pitchFamily="34" charset="0"/>
              </a:rPr>
              <a:t>Объективной оценки результатов деятельности КАЖДОГО СОТРУДНИКА.</a:t>
            </a: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064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 чего зависит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качество дошкольного образования: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84213" y="1492250"/>
            <a:ext cx="8280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2800">
                <a:solidFill>
                  <a:srgbClr val="0000FF"/>
                </a:solidFill>
                <a:latin typeface="Arial Black" pitchFamily="34" charset="0"/>
              </a:rPr>
              <a:t>Необходимость ПРИОРИТЕТА субъективной позиции педагога  по отношению к самому себе, что позволяет сделать его лично ответственным за уровень (качество) своего профессионализма. </a:t>
            </a:r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375" y="4221163"/>
            <a:ext cx="3244850" cy="2468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24862" cy="4267200"/>
          </a:xfrm>
        </p:spPr>
        <p:txBody>
          <a:bodyPr/>
          <a:lstStyle/>
          <a:p>
            <a:pPr eaLnBrk="1" hangingPunct="1"/>
            <a:r>
              <a:rPr lang="ru-RU" sz="2600" smtClean="0">
                <a:solidFill>
                  <a:srgbClr val="0000FF"/>
                </a:solidFill>
                <a:latin typeface="Arial Black" pitchFamily="34" charset="0"/>
              </a:rPr>
              <a:t>Что является более важным                            для повышения мотивации педагогов: материально-техническое  обеспечение дошкольного учреждения или деятельность самого педагога?</a:t>
            </a:r>
          </a:p>
          <a:p>
            <a:pPr eaLnBrk="1" hangingPunct="1"/>
            <a:r>
              <a:rPr lang="ru-RU" sz="2600" smtClean="0">
                <a:latin typeface="Arial Black" pitchFamily="34" charset="0"/>
              </a:rPr>
              <a:t>И какая из форм организации методической работы в детском саду наиболее эффективна для профессионального роста и самореализации педагога?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7127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Вопросы для обсуждения: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628775"/>
            <a:ext cx="7272337" cy="431800"/>
          </a:xfrm>
        </p:spPr>
        <p:txBody>
          <a:bodyPr/>
          <a:lstStyle/>
          <a:p>
            <a:pPr eaLnBrk="1" hangingPunct="1"/>
            <a:r>
              <a:rPr lang="ru-RU" sz="1200" smtClean="0">
                <a:solidFill>
                  <a:srgbClr val="0000FF"/>
                </a:solidFill>
                <a:latin typeface="Arial Black" pitchFamily="34" charset="0"/>
              </a:rPr>
              <a:t>Внимательный, выразительный, всесторонне развитый, вариативный, волевой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243888" cy="4556125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В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О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С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П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И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Т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А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Т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Е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Л -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008000"/>
                </a:solidFill>
                <a:latin typeface="Arial Black" pitchFamily="34" charset="0"/>
              </a:rPr>
              <a:t>Ь -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8486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Качества настоящего профессионала,</a:t>
            </a:r>
          </a:p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творческого педагога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547813" y="2060575"/>
            <a:ext cx="73453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Образованный, общительный, одаренный, ответственный, открытый, обучаемый, оптимист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47813" y="2636838"/>
            <a:ext cx="72723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Справедливый, самостоятельный, свободный, самокритичный, счастливый, симпатичный, стильный, стратег, специалист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47813" y="3141663"/>
            <a:ext cx="70564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Познавательный, понимающий, понятливый, практичный, прогрессивный, профессионал, психолог, прогнозист, патриот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476375" y="3500438"/>
            <a:ext cx="6740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  Индивидуальный, интеллигентный, интересный, инициативный,   </a:t>
            </a:r>
            <a:br>
              <a:rPr lang="ru-RU" sz="120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  инновационный, игривый, исследователь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476375" y="3933825"/>
            <a:ext cx="674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 Трудолюбивый, тактичный, талантливый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476375" y="4724400"/>
            <a:ext cx="6811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 Творческий, темпераментный, терпеливый, толерантный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47813" y="4292600"/>
            <a:ext cx="6740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Активный, адекватный, авторитетный, азартный, артистичный, аналитик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47813" y="5157788"/>
            <a:ext cx="67405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Естественный, единомышленник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47813" y="5589588"/>
            <a:ext cx="7596187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Ласковый, любящий, лидер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619250" y="5734050"/>
            <a:ext cx="65976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ru-RU" sz="1200">
                <a:solidFill>
                  <a:srgbClr val="0000FF"/>
                </a:solidFill>
                <a:latin typeface="Arial Black" pitchFamily="34" charset="0"/>
              </a:rPr>
              <a:t>Добрый, мягкий, светлый, нежный</a:t>
            </a:r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08850" y="4797425"/>
            <a:ext cx="1257300" cy="16557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1" grpId="0"/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  <p:bldP spid="24590" grpId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990</Words>
  <Application>Microsoft Office PowerPoint</Application>
  <PresentationFormat>Экран (4:3)</PresentationFormat>
  <Paragraphs>180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Verdana</vt:lpstr>
      <vt:lpstr>Wingdings</vt:lpstr>
      <vt:lpstr>Calibri</vt:lpstr>
      <vt:lpstr>Times New Roman</vt:lpstr>
      <vt:lpstr>Arial Black</vt:lpstr>
      <vt:lpstr>Профиль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Внимательный, выразительный, всесторонне развитый, вариативный, волевой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«Мотивация педагогов к развитию адекватного представления о собственной деятельности                      и профессиональной мобильности, необходимой           для самореализации в профессии»</dc:title>
  <dc:creator>Admin</dc:creator>
  <cp:lastModifiedBy>Janzim</cp:lastModifiedBy>
  <cp:revision>23</cp:revision>
  <dcterms:created xsi:type="dcterms:W3CDTF">2011-03-18T17:29:19Z</dcterms:created>
  <dcterms:modified xsi:type="dcterms:W3CDTF">2017-10-07T11:51:50Z</dcterms:modified>
</cp:coreProperties>
</file>