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F"/>
    <a:srgbClr val="FF75FF"/>
    <a:srgbClr val="000058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7777-FC9A-4E85-BC48-51563ACA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4EFE-8397-4187-B63C-E118B256D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F65-0212-4A4E-B162-32E1109E0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442D-2626-46CF-A07E-2B4BFFCC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9F49-67DC-40A4-A42C-013821B1F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B9D7-CB02-4540-A2CC-E50B7C98A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7E8D-7F5A-4D6A-A5B1-DAB6C02F5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D56D-5CA0-4CB1-9967-D7F110EE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EB21-D86E-43F6-AEAE-3A06030D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E5DF-45E0-41E3-951A-9B3502E6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72D5-CEAB-4ED9-AB35-08F0F3B6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76A1F-F199-414E-88FB-E37D0516F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58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«Детский сад «Тополек»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30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u="sng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Педсовет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звуковой культуры речи посредством дидактической игры»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000058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000058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000058"/>
                </a:solidFill>
                <a:latin typeface="Times New Roman" pitchFamily="18" charset="0"/>
                <a:cs typeface="Times New Roman" pitchFamily="18" charset="0"/>
              </a:rPr>
              <a:t>Н.А. </a:t>
            </a:r>
            <a:r>
              <a:rPr lang="ru-RU" sz="3600" b="1" i="1" dirty="0" err="1" smtClean="0">
                <a:solidFill>
                  <a:srgbClr val="000058"/>
                </a:solidFill>
                <a:latin typeface="Times New Roman" pitchFamily="18" charset="0"/>
                <a:cs typeface="Times New Roman" pitchFamily="18" charset="0"/>
              </a:rPr>
              <a:t>Пискова</a:t>
            </a:r>
            <a:endParaRPr lang="ru-RU" sz="3600" b="1" i="1" dirty="0" smtClean="0">
              <a:solidFill>
                <a:srgbClr val="0000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defRPr/>
            </a:pPr>
            <a:endParaRPr lang="ru-RU" sz="1600" b="1" i="1" dirty="0" smtClean="0">
              <a:solidFill>
                <a:srgbClr val="000058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600" b="1" i="1" dirty="0" smtClean="0">
              <a:solidFill>
                <a:srgbClr val="000058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b="1" i="1" dirty="0" smtClean="0">
                <a:solidFill>
                  <a:srgbClr val="000058"/>
                </a:solidFill>
              </a:rPr>
              <a:t>2016г.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Готовимся работать со звуками</a:t>
            </a:r>
          </a:p>
        </p:txBody>
      </p:sp>
      <p:sp>
        <p:nvSpPr>
          <p:cNvPr id="11267" name="Line 8"/>
          <p:cNvSpPr>
            <a:spLocks noChangeShapeType="1"/>
          </p:cNvSpPr>
          <p:nvPr/>
        </p:nvSpPr>
        <p:spPr bwMode="auto">
          <a:xfrm flipH="1" flipV="1">
            <a:off x="3429000" y="14478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V="1">
            <a:off x="5486400" y="14478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 flipH="1">
            <a:off x="4800600" y="3124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11" descr="3070628-little-boy-blowing-on-a-dandelion-in-the-meado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"/>
            <a:ext cx="3175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1281009707_trulyaly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8738" y="152400"/>
            <a:ext cx="2735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 descr="пальчиковая-гимнасти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3733800"/>
            <a:ext cx="24114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496888"/>
            <a:ext cx="80010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3729" tIns="687171" rIns="287247" bIns="228528" anchor="ctr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Овладение звуковой культурой речи  имеет первостепенное значение для коррекции и формирования фонетической стороны речи и её грамматического строя, а также для умения произносить слова сложной слоговой структуры. Поэтому очень важно проводить работу по звуковой культуре речи ведь на ее основе будет проходить и обучение звуковому анализу, и  овладение чтением слогов и слов, а, следовательно, и обучение  грамоте.</a:t>
            </a:r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2286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CC0000"/>
                </a:solidFill>
              </a:rPr>
              <a:t>ДЕЛОВАЯ ИГРА</a:t>
            </a:r>
            <a:br>
              <a:rPr lang="ru-RU" sz="5400" smtClean="0">
                <a:solidFill>
                  <a:srgbClr val="CC0000"/>
                </a:solidFill>
              </a:rPr>
            </a:br>
            <a:r>
              <a:rPr lang="ru-RU" sz="5400" u="sng" smtClean="0">
                <a:solidFill>
                  <a:srgbClr val="CC0000"/>
                </a:solidFill>
              </a:rPr>
              <a:t>«ВСПОМНИТЬ ВСЕ!»</a:t>
            </a:r>
          </a:p>
        </p:txBody>
      </p:sp>
      <p:pic>
        <p:nvPicPr>
          <p:cNvPr id="13315" name="Picture 5" descr="image65956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2514600"/>
            <a:ext cx="64770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706562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0058"/>
                </a:solidFill>
              </a:rPr>
              <a:t>Конкурс 1</a:t>
            </a:r>
            <a:r>
              <a:rPr lang="ru-RU" sz="4000" b="1" smtClean="0">
                <a:solidFill>
                  <a:srgbClr val="000058"/>
                </a:solidFill>
              </a:rPr>
              <a:t> </a:t>
            </a:r>
            <a:br>
              <a:rPr lang="ru-RU" sz="4000" b="1" smtClean="0">
                <a:solidFill>
                  <a:srgbClr val="000058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«Развитие артикуляции и мелкой моторики»</a:t>
            </a:r>
          </a:p>
        </p:txBody>
      </p:sp>
      <p:pic>
        <p:nvPicPr>
          <p:cNvPr id="14339" name="Picture 5" descr="logop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133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пальчиковая-гимнасти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2362200"/>
            <a:ext cx="35258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C0000"/>
                </a:solidFill>
              </a:rPr>
              <a:t>1-е задание: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b="1" smtClean="0">
                <a:solidFill>
                  <a:srgbClr val="000058"/>
                </a:solidFill>
              </a:rPr>
              <a:t>«Зарядка для языка»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/>
              <a:t>1-ой команде:</a:t>
            </a:r>
          </a:p>
          <a:p>
            <a:pPr eaLnBrk="1" hangingPunct="1">
              <a:buFontTx/>
              <a:buNone/>
            </a:pPr>
            <a:r>
              <a:rPr lang="ru-RU" b="1" smtClean="0"/>
              <a:t>Показать комплекс артикуляционных упражнений для свистящих звуков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0386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/>
              <a:t>2-ой команде:</a:t>
            </a:r>
          </a:p>
          <a:p>
            <a:pPr eaLnBrk="1" hangingPunct="1">
              <a:buFontTx/>
              <a:buNone/>
            </a:pPr>
            <a:r>
              <a:rPr lang="ru-RU" b="1" smtClean="0"/>
              <a:t>Показать комплекс артикуляционных упражнений для шипящих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2-е задание: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b="1" smtClean="0">
                <a:solidFill>
                  <a:srgbClr val="000058"/>
                </a:solidFill>
              </a:rPr>
              <a:t>«Знания органов артикуляции и основных понятий»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Какой главный артикуляционный орган у человека?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(язык)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Какие части языка вы можете назвать?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(кончик, спинка, корень, боковые края)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Какие артикуляционные органы участвуют в образовании звуков?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(язык, губы, зубы, нижняя челюсть, твердое небо, голосовые связки, носовая полость)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Как образуется голос?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(Воздух проходит через голосовые связки, которые то смыкаются, то размыкаются)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Работа органов речи (языка, губ и т.д.) необходимая для образования звуков?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(артикуляция)</a:t>
            </a:r>
          </a:p>
          <a:p>
            <a:pPr eaLnBrk="1" hangingPunct="1"/>
            <a:r>
              <a:rPr lang="ru-RU" sz="1400" b="1" smtClean="0"/>
              <a:t> </a:t>
            </a:r>
            <a:r>
              <a:rPr lang="ru-RU" sz="1400" b="1" smtClean="0">
                <a:solidFill>
                  <a:srgbClr val="FF0000"/>
                </a:solidFill>
              </a:rPr>
              <a:t>Единица речи, представляющая звуковое выражение отдельного предмета мысли?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(слово)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Способность выражать мысли словами, умение говорить. Один из признаков, отличающий человека от животных?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(речь)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Отрезок речи между двумя паузами, объединенный интонацией?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(фраза)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Манера говорить, произносить слова?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(произношение)</a:t>
            </a:r>
          </a:p>
          <a:p>
            <a:pPr eaLnBrk="1" hangingPunct="1"/>
            <a:r>
              <a:rPr lang="ru-RU" sz="1400" b="1" smtClean="0">
                <a:solidFill>
                  <a:srgbClr val="FF0000"/>
                </a:solidFill>
              </a:rPr>
              <a:t>Одно из пяти внешних чувств, дающее возможность воспринимать звуки?</a:t>
            </a:r>
          </a:p>
          <a:p>
            <a:pPr eaLnBrk="1" hangingPunct="1">
              <a:buFontTx/>
              <a:buNone/>
            </a:pPr>
            <a:r>
              <a:rPr lang="ru-RU" sz="1400" b="1" i="1" smtClean="0">
                <a:solidFill>
                  <a:srgbClr val="000058"/>
                </a:solidFill>
              </a:rPr>
              <a:t>(слух)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7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7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7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7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7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7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7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7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7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7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7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7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7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7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7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noFill/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0058"/>
                </a:solidFill>
              </a:rPr>
              <a:t>Конкурс 2</a:t>
            </a: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>
                <a:solidFill>
                  <a:srgbClr val="CC0000"/>
                </a:solidFill>
              </a:rPr>
              <a:t>«Развитие фонематического слуха и восприятия»</a:t>
            </a:r>
          </a:p>
        </p:txBody>
      </p:sp>
      <p:pic>
        <p:nvPicPr>
          <p:cNvPr id="17411" name="Picture 5" descr="phonemic-hearing_sma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2209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229600" cy="1752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1-е задание: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000058"/>
                </a:solidFill>
              </a:rPr>
              <a:t>«Придумайте рифму к слову!»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_6fc19_52d47532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609600"/>
            <a:ext cx="762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Улитка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517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381000"/>
            <a:ext cx="6057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562600" y="579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Жучок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58"/>
                </a:solidFill>
              </a:rPr>
              <a:t>Повестка дня: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Консультация «Развитие звуковой культуры речи дошкольников»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Деловая игра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Проверка домашнего задания: игровое пособие «Речевой кубик».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Итоги тематической проверки «Состояние работы по воспитанию звуковой культуры речи у детей разных возрастных групп»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Принятие и утверждение проекта решения педагогического совета.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6439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28600"/>
            <a:ext cx="5715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562600" y="579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Избушка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arinezum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52400"/>
            <a:ext cx="82296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562600" y="579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Ёжик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orzina-1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0"/>
            <a:ext cx="49180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562600" y="579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Корзинка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ost-3-126506232936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152400"/>
            <a:ext cx="5638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562600" y="5943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Кошка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C0000"/>
                </a:solidFill>
              </a:rPr>
              <a:t>2-е задание:</a:t>
            </a:r>
            <a:br>
              <a:rPr lang="ru-RU" sz="4000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000058"/>
                </a:solidFill>
              </a:rPr>
              <a:t>«Подберите слово к схеме»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1 команда</a:t>
            </a:r>
          </a:p>
          <a:p>
            <a:pPr algn="ctr" eaLnBrk="1" hangingPunct="1">
              <a:buFontTx/>
              <a:buNone/>
            </a:pPr>
            <a:endParaRPr lang="ru-RU" b="1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2 команда</a:t>
            </a:r>
          </a:p>
          <a:p>
            <a:pPr algn="ctr" eaLnBrk="1" hangingPunct="1">
              <a:buFontTx/>
              <a:buNone/>
            </a:pPr>
            <a:endParaRPr lang="ru-RU" b="1" smtClean="0"/>
          </a:p>
          <a:p>
            <a:pPr algn="ctr" eaLnBrk="1" hangingPunct="1">
              <a:buFontTx/>
              <a:buNone/>
            </a:pPr>
            <a:endParaRPr lang="ru-RU" b="1" smtClean="0"/>
          </a:p>
        </p:txBody>
      </p:sp>
      <p:graphicFrame>
        <p:nvGraphicFramePr>
          <p:cNvPr id="48153" name="Group 25"/>
          <p:cNvGraphicFramePr>
            <a:graphicFrameLocks noGrp="1"/>
          </p:cNvGraphicFramePr>
          <p:nvPr/>
        </p:nvGraphicFramePr>
        <p:xfrm>
          <a:off x="304800" y="1981200"/>
          <a:ext cx="4267200" cy="1362075"/>
        </p:xfrm>
        <a:graphic>
          <a:graphicData uri="http://schemas.openxmlformats.org/drawingml/2006/table">
            <a:tbl>
              <a:tblPr/>
              <a:tblGrid>
                <a:gridCol w="1344613"/>
                <a:gridCol w="1500187"/>
                <a:gridCol w="1422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73" name="Group 45"/>
          <p:cNvGraphicFramePr>
            <a:graphicFrameLocks noGrp="1"/>
          </p:cNvGraphicFramePr>
          <p:nvPr/>
        </p:nvGraphicFramePr>
        <p:xfrm>
          <a:off x="4724400" y="1981200"/>
          <a:ext cx="4191000" cy="1362075"/>
        </p:xfrm>
        <a:graphic>
          <a:graphicData uri="http://schemas.openxmlformats.org/drawingml/2006/table">
            <a:tbl>
              <a:tblPr/>
              <a:tblGrid>
                <a:gridCol w="1376363"/>
                <a:gridCol w="1444625"/>
                <a:gridCol w="1370012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5625" name="Text Box 46"/>
          <p:cNvSpPr txBox="1">
            <a:spLocks noChangeArrowheads="1"/>
          </p:cNvSpPr>
          <p:nvPr/>
        </p:nvSpPr>
        <p:spPr bwMode="auto">
          <a:xfrm>
            <a:off x="2895600" y="35052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По 6 слов!</a:t>
            </a:r>
          </a:p>
        </p:txBody>
      </p:sp>
      <p:pic>
        <p:nvPicPr>
          <p:cNvPr id="25626" name="Picture 48" descr="1304568893_1301523373_face_question_mar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4191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CC0000"/>
                </a:solidFill>
              </a:rPr>
              <a:t>3-е задание: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rgbClr val="000058"/>
                </a:solidFill>
              </a:rPr>
              <a:t>«Напишите самое длинное слово!»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C0000"/>
                </a:solidFill>
              </a:rPr>
              <a:t>высокопревосходительство</a:t>
            </a:r>
          </a:p>
        </p:txBody>
      </p:sp>
      <p:pic>
        <p:nvPicPr>
          <p:cNvPr id="26628" name="Picture 5" descr="54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25908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0058"/>
                </a:solidFill>
              </a:rPr>
              <a:t>Конкурс 3</a:t>
            </a: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>
                <a:solidFill>
                  <a:srgbClr val="CC0000"/>
                </a:solidFill>
              </a:rPr>
              <a:t>«Работа над звуком»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2438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58"/>
                </a:solidFill>
              </a:rPr>
              <a:t>1-ой команде:</a:t>
            </a:r>
          </a:p>
          <a:p>
            <a:pPr eaLnBrk="1" hangingPunct="1">
              <a:buFontTx/>
              <a:buNone/>
            </a:pPr>
            <a:r>
              <a:rPr lang="ru-RU" smtClean="0"/>
              <a:t>раскрыть этапы работы по звуковой культуре речи детей.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038600" cy="281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58"/>
                </a:solidFill>
              </a:rPr>
              <a:t>2-ой команде:</a:t>
            </a:r>
          </a:p>
          <a:p>
            <a:pPr eaLnBrk="1" hangingPunct="1">
              <a:buFontTx/>
              <a:buNone/>
            </a:pPr>
            <a:r>
              <a:rPr lang="ru-RU" smtClean="0"/>
              <a:t>раскрыть методы и приемы формирования звуковой культуры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Спасибо за внимание!</a:t>
            </a:r>
          </a:p>
        </p:txBody>
      </p:sp>
      <p:pic>
        <p:nvPicPr>
          <p:cNvPr id="28675" name="Picture 6" descr="0_85cf4_87b95a2f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68500" y="1143000"/>
            <a:ext cx="5019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C0000"/>
                </a:solidFill>
              </a:rPr>
              <a:t>Значимость речи в жизни дошкольника</a:t>
            </a:r>
          </a:p>
        </p:txBody>
      </p:sp>
      <p:pic>
        <p:nvPicPr>
          <p:cNvPr id="4099" name="Picture 5" descr="858013bd2d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6"/>
          <p:cNvSpPr>
            <a:spLocks noChangeShapeType="1"/>
          </p:cNvSpPr>
          <p:nvPr/>
        </p:nvSpPr>
        <p:spPr bwMode="auto">
          <a:xfrm flipH="1" flipV="1">
            <a:off x="2743200" y="2133600"/>
            <a:ext cx="914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Picture 7" descr="osobennosti-obshheniya-detej-s-roditelyami-i-drugimi-vzroslym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447800"/>
            <a:ext cx="1520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5638800" y="2133600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3" name="Picture 9" descr="0000048231-YN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1676400"/>
            <a:ext cx="21336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5715000" y="4267200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5" name="Picture 11" descr="2fe89fe445f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4724400"/>
            <a:ext cx="23622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667000" y="4343400"/>
            <a:ext cx="838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7" name="Picture 13" descr="uCgftyWeXO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4419600"/>
            <a:ext cx="2209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533400" y="914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381000" y="1066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Общение с взрослыми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62484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Получение информации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6629400" y="4038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Приобщение к деятельности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28600" y="3657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Овладение нормами поведения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" y="442913"/>
            <a:ext cx="8229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Воспитание звуковой культуры речи – одно из основных задач развития речи детей дошкольного возраста. </a:t>
            </a:r>
          </a:p>
        </p:txBody>
      </p:sp>
      <p:pic>
        <p:nvPicPr>
          <p:cNvPr id="5123" name="Picture 6" descr="1272702750_1get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1905000"/>
            <a:ext cx="3497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05800" cy="1020762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CC0000"/>
                </a:solidFill>
              </a:rPr>
              <a:t>Звуковая культура речи детей дошкольного возраста</a:t>
            </a:r>
            <a:r>
              <a:rPr lang="ru-RU" sz="2400" smtClean="0">
                <a:solidFill>
                  <a:schemeClr val="accent2"/>
                </a:solidFill>
              </a:rPr>
              <a:t> </a:t>
            </a:r>
            <a:r>
              <a:rPr lang="ru-RU" sz="2400" smtClean="0">
                <a:solidFill>
                  <a:srgbClr val="CC0000"/>
                </a:solidFill>
              </a:rPr>
              <a:t>– это владение культурой речепроизношения.</a:t>
            </a:r>
            <a:endParaRPr lang="ru-RU" sz="4000" smtClean="0">
              <a:solidFill>
                <a:srgbClr val="CC0000"/>
              </a:solidFill>
            </a:endParaRPr>
          </a:p>
        </p:txBody>
      </p:sp>
      <p:pic>
        <p:nvPicPr>
          <p:cNvPr id="6147" name="Picture 5" descr="logope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2590800"/>
            <a:ext cx="27051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 flipH="1" flipV="1">
            <a:off x="2895600" y="23622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H="1">
            <a:off x="2438400" y="3886200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42672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5791200" y="4267200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5029200" y="2209800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V="1">
            <a:off x="6096000" y="3276600"/>
            <a:ext cx="762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1752600" y="175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Выразительность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876800" y="175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Четкая дикция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858000" y="3048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Мимика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971800" y="5410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Общая тональность детской речи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5334000" y="4953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Жесты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152400" y="34290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Поза-двигательные навыки в процессе разговора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488950"/>
            <a:ext cx="7969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400" b="1">
                <a:solidFill>
                  <a:srgbClr val="CC0000"/>
                </a:solidFill>
              </a:rPr>
              <a:t>Речь ребенка необходимо развивать в дошкольном возрасте, так как именно в этом возрасте речь наиболее гибка и податлива, а главное – нарушения речи преодолеваются легче и быстрее. </a:t>
            </a:r>
          </a:p>
        </p:txBody>
      </p:sp>
      <p:pic>
        <p:nvPicPr>
          <p:cNvPr id="7171" name="Picture 5" descr="logop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2514600"/>
            <a:ext cx="5181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0000"/>
                </a:solidFill>
              </a:rPr>
              <a:t>Роль дидактической игры в развитии речи дошкольника</a:t>
            </a:r>
          </a:p>
        </p:txBody>
      </p:sp>
      <p:pic>
        <p:nvPicPr>
          <p:cNvPr id="8195" name="Picture 6" descr="main-7671-16f26ecc1e295659a8432aca3bf1b83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1600200"/>
            <a:ext cx="3335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7"/>
          <p:cNvSpPr>
            <a:spLocks noChangeShapeType="1"/>
          </p:cNvSpPr>
          <p:nvPr/>
        </p:nvSpPr>
        <p:spPr bwMode="auto">
          <a:xfrm flipH="1" flipV="1">
            <a:off x="2057400" y="2057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V="1">
            <a:off x="6324600" y="21336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Пополнение и активизация словаря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7010400" y="1600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Формирование правильного звукопроизношения</a:t>
            </a: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 flipH="1">
            <a:off x="2057400" y="40386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Развитие связной речи</a:t>
            </a:r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>
            <a:off x="6324600" y="3962400"/>
            <a:ext cx="762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7010400" y="39624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Умения правильно выражать свои мысли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609600" y="5638800"/>
            <a:ext cx="8210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58"/>
                </a:solidFill>
              </a:rPr>
              <a:t>Благодаря использованию дидактических игр процесс обучения проходит в доступной и привлекательной для детей дошкольного возраста игровой форме.</a:t>
            </a:r>
            <a:r>
              <a:rPr lang="ru-RU">
                <a:solidFill>
                  <a:srgbClr val="000058"/>
                </a:solidFill>
              </a:rPr>
              <a:t> 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400" b="1" i="1" smtClean="0">
                <a:solidFill>
                  <a:srgbClr val="CC0000"/>
                </a:solidFill>
              </a:rPr>
              <a:t>В организованной и свободной деятельности мы  с помощью дидактической игры  решаем следующие </a:t>
            </a:r>
            <a:r>
              <a:rPr lang="ru-RU" sz="2400" b="1" i="1" u="sng" smtClean="0">
                <a:solidFill>
                  <a:srgbClr val="CC0000"/>
                </a:solidFill>
              </a:rPr>
              <a:t>задачи:</a:t>
            </a:r>
            <a:r>
              <a:rPr lang="ru-RU" sz="2000" b="1" u="sng" smtClean="0">
                <a:solidFill>
                  <a:srgbClr val="CC0000"/>
                </a:solidFill>
              </a:rPr>
              <a:t/>
            </a:r>
            <a:br>
              <a:rPr lang="ru-RU" sz="2000" b="1" u="sng" smtClean="0">
                <a:solidFill>
                  <a:srgbClr val="CC0000"/>
                </a:solidFill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58"/>
                </a:solidFill>
              </a:rPr>
              <a:t>Обучение детей умению подбирать слова с заданными звуками;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58"/>
                </a:solidFill>
              </a:rPr>
              <a:t>Развитие слухового восприятия, речевого слуха;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58"/>
                </a:solidFill>
              </a:rPr>
              <a:t>Развитие и совершенствование дошкольниками фонетических знаний и умений;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58"/>
                </a:solidFill>
              </a:rPr>
              <a:t>Формирование навыков восприятия и различения звуков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505200" y="2514600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Использование дидактических игр в режиме дня ДОУ</a:t>
            </a: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H="1" flipV="1">
            <a:off x="2743200" y="2209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3048000" y="36576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V="1">
            <a:off x="5562600" y="22860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5334000" y="36576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9" descr="422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906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ill1_2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838200"/>
            <a:ext cx="2286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watermar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4191000"/>
            <a:ext cx="3371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33388797_32087774_Elena_kostenko_deti_igrayu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429000"/>
            <a:ext cx="276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543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Оформление по умолчанию</vt:lpstr>
      <vt:lpstr>Муниципальное бюджетное дошкольное образовательное учреждение  «Детский сад «Тополек»</vt:lpstr>
      <vt:lpstr>Повестка дня:</vt:lpstr>
      <vt:lpstr>Значимость речи в жизни дошкольника</vt:lpstr>
      <vt:lpstr>Слайд 4</vt:lpstr>
      <vt:lpstr>Звуковая культура речи детей дошкольного возраста – это владение культурой речепроизношения.</vt:lpstr>
      <vt:lpstr>Слайд 6</vt:lpstr>
      <vt:lpstr>Роль дидактической игры в развитии речи дошкольника</vt:lpstr>
      <vt:lpstr>    В организованной и свободной деятельности мы  с помощью дидактической игры  решаем следующие задачи:  </vt:lpstr>
      <vt:lpstr>Слайд 9</vt:lpstr>
      <vt:lpstr>Слайд 10</vt:lpstr>
      <vt:lpstr>Слайд 11</vt:lpstr>
      <vt:lpstr>ДЕЛОВАЯ ИГРА «ВСПОМНИТЬ ВСЕ!»</vt:lpstr>
      <vt:lpstr>Конкурс 1  «Развитие артикуляции и мелкой моторики»</vt:lpstr>
      <vt:lpstr>1-е задание:  «Зарядка для языка»</vt:lpstr>
      <vt:lpstr>2-е задание:  «Знания органов артикуляции и основных понятий»</vt:lpstr>
      <vt:lpstr>Конкурс 2  «Развитие фонематического слуха и восприятия»</vt:lpstr>
      <vt:lpstr>1-е задание: «Придумайте рифму к слову!»</vt:lpstr>
      <vt:lpstr>Слайд 18</vt:lpstr>
      <vt:lpstr>Слайд 19</vt:lpstr>
      <vt:lpstr>Слайд 20</vt:lpstr>
      <vt:lpstr>Слайд 21</vt:lpstr>
      <vt:lpstr>Слайд 22</vt:lpstr>
      <vt:lpstr>Слайд 23</vt:lpstr>
      <vt:lpstr>2-е задание: «Подберите слово к схеме»</vt:lpstr>
      <vt:lpstr>3-е задание: «Напишите самое длинное слово!»</vt:lpstr>
      <vt:lpstr>Конкурс 3  «Работа над звуком»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Айриска</dc:creator>
  <cp:lastModifiedBy>Janzim</cp:lastModifiedBy>
  <cp:revision>10</cp:revision>
  <cp:lastPrinted>1601-01-01T00:00:00Z</cp:lastPrinted>
  <dcterms:created xsi:type="dcterms:W3CDTF">2012-11-28T04:54:29Z</dcterms:created>
  <dcterms:modified xsi:type="dcterms:W3CDTF">2017-10-07T11:59:41Z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