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17" r:id="rId2"/>
    <p:sldId id="315" r:id="rId3"/>
    <p:sldId id="272" r:id="rId4"/>
    <p:sldId id="271" r:id="rId5"/>
    <p:sldId id="296" r:id="rId6"/>
    <p:sldId id="314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2" r:id="rId19"/>
    <p:sldId id="403" r:id="rId20"/>
    <p:sldId id="404" r:id="rId21"/>
    <p:sldId id="405" r:id="rId22"/>
    <p:sldId id="406" r:id="rId23"/>
    <p:sldId id="407" r:id="rId24"/>
    <p:sldId id="320" r:id="rId25"/>
    <p:sldId id="318" r:id="rId26"/>
    <p:sldId id="321" r:id="rId27"/>
    <p:sldId id="323" r:id="rId28"/>
    <p:sldId id="322" r:id="rId29"/>
    <p:sldId id="326" r:id="rId30"/>
    <p:sldId id="297" r:id="rId31"/>
    <p:sldId id="269" r:id="rId32"/>
    <p:sldId id="275" r:id="rId33"/>
    <p:sldId id="276" r:id="rId34"/>
    <p:sldId id="277" r:id="rId35"/>
    <p:sldId id="333" r:id="rId36"/>
    <p:sldId id="334" r:id="rId37"/>
    <p:sldId id="335" r:id="rId38"/>
    <p:sldId id="336" r:id="rId39"/>
    <p:sldId id="298" r:id="rId40"/>
    <p:sldId id="279" r:id="rId41"/>
    <p:sldId id="341" r:id="rId42"/>
    <p:sldId id="340" r:id="rId43"/>
    <p:sldId id="281" r:id="rId44"/>
    <p:sldId id="382" r:id="rId45"/>
    <p:sldId id="342" r:id="rId46"/>
    <p:sldId id="343" r:id="rId47"/>
    <p:sldId id="339" r:id="rId48"/>
    <p:sldId id="344" r:id="rId49"/>
    <p:sldId id="345" r:id="rId50"/>
    <p:sldId id="346" r:id="rId51"/>
    <p:sldId id="301" r:id="rId52"/>
    <p:sldId id="299" r:id="rId53"/>
    <p:sldId id="284" r:id="rId54"/>
    <p:sldId id="350" r:id="rId55"/>
    <p:sldId id="285" r:id="rId56"/>
    <p:sldId id="327" r:id="rId57"/>
    <p:sldId id="338" r:id="rId58"/>
    <p:sldId id="286" r:id="rId59"/>
    <p:sldId id="347" r:id="rId60"/>
    <p:sldId id="337" r:id="rId61"/>
    <p:sldId id="302" r:id="rId62"/>
    <p:sldId id="303" r:id="rId63"/>
    <p:sldId id="349" r:id="rId64"/>
    <p:sldId id="290" r:id="rId65"/>
    <p:sldId id="313" r:id="rId66"/>
    <p:sldId id="348" r:id="rId67"/>
    <p:sldId id="401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000"/>
    <a:srgbClr val="F1ADE9"/>
    <a:srgbClr val="C42C3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09" autoAdjust="0"/>
    <p:restoredTop sz="94660"/>
  </p:normalViewPr>
  <p:slideViewPr>
    <p:cSldViewPr>
      <p:cViewPr varScale="1">
        <p:scale>
          <a:sx n="105" d="100"/>
          <a:sy n="105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6A85AD7-3F10-48E7-83ED-AD4397C148ED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28E135F-A6B5-467C-A9FA-2E5316E4D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122DE-2A98-4FEF-977F-1E1BA9B8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48E87-DBD0-46F2-8FA8-4B736B850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28178-6E89-418A-95F0-753647D28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D92C-F24E-47C7-B2B9-3E9D15C9B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AE59D-27D4-4A54-9622-F7073A730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0391-13BA-442B-829A-01E427599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B79FA-ABBD-4CEF-8756-317B6F7950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49137-D075-49D4-AB23-0581234D9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2C992-98A5-417D-A537-95540612F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4C5D7-CA76-46FB-8CA5-3F59AFB7F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CA648-DDFD-497B-9D62-967BC8E1C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8053AC-64F5-424E-9FC8-CDB351450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&#1050;&#1086;&#1085;&#1082;&#1091;&#1088;&#1089;&#1063;&#1091;&#1076;&#1086;-&#1082;&#1085;&#1080;&#1078;&#1082;&#1072;&#1093;\Fonovaya_muzika-Krasivaya_melodiya_fon(muzpoisk.net).mp3" TargetMode="Externa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_________Microsoft_Office_Word_97_-_20031.doc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oleObject" Target="../embeddings/_________Microsoft_Office_Word_97_-_200319.doc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oleObject" Target="../embeddings/_________Microsoft_Office_Word_97_-_200321.doc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oleObject" Target="../embeddings/_________Microsoft_Office_Word_97_-_200327.doc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http://im1-tub-ru.yandex.net/i?id=12741834e3c1964e69dd45544f15d437-82-144&amp;n=21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oleObject" Target="../embeddings/_________Microsoft_Office_Word_97_-_200329.doc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hyperlink" Target="IMG_1442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http://im1-tub-ru.yandex.net/i?id=12741834e3c1964e69dd45544f15d437-82-144&amp;n=21" TargetMode="Externa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7" Type="http://schemas.openxmlformats.org/officeDocument/2006/relationships/image" Target="../media/image10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oleObject" Target="../embeddings/_________Microsoft_Office_Word_97_-_200343.doc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7" Type="http://schemas.openxmlformats.org/officeDocument/2006/relationships/image" Target="../media/image1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7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7" Type="http://schemas.openxmlformats.org/officeDocument/2006/relationships/image" Target="../media/image1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7" Type="http://schemas.openxmlformats.org/officeDocument/2006/relationships/image" Target="../media/image1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7" Type="http://schemas.openxmlformats.org/officeDocument/2006/relationships/image" Target="../media/image1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7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7" Type="http://schemas.openxmlformats.org/officeDocument/2006/relationships/image" Target="../media/image15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7" Type="http://schemas.openxmlformats.org/officeDocument/2006/relationships/image" Target="../media/image15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Документ" r:id="rId4" imgW="2329483" imgH="1928864" progId="Word.Document.8">
              <p:embed/>
            </p:oleObj>
          </a:graphicData>
        </a:graphic>
      </p:graphicFrame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914400" y="417513"/>
            <a:ext cx="7620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Прямоугольник 4"/>
          <p:cNvSpPr>
            <a:spLocks noChangeArrowheads="1"/>
          </p:cNvSpPr>
          <p:nvPr/>
        </p:nvSpPr>
        <p:spPr bwMode="auto">
          <a:xfrm>
            <a:off x="838200" y="457200"/>
            <a:ext cx="7696200" cy="5562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«Воспитание духовности и патриотизма через приобщение детей к русской народной культуре»</a:t>
            </a:r>
          </a:p>
          <a:p>
            <a:pPr algn="ctr">
              <a:defRPr/>
            </a:pP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Старший воспитатель МБДОУ  «Детский сад «Тополек»</a:t>
            </a:r>
          </a:p>
          <a:p>
            <a:pPr algn="ctr">
              <a:defRPr/>
            </a:pP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Пискова Н.А.</a:t>
            </a:r>
          </a:p>
          <a:p>
            <a:pPr algn="ctr">
              <a:defRPr/>
            </a:pP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2016г.</a:t>
            </a:r>
          </a:p>
        </p:txBody>
      </p:sp>
      <p:pic>
        <p:nvPicPr>
          <p:cNvPr id="6" name="Fonovaya_muzika-Krasivaya_melodiya_fon(muzpoisk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8800" y="7620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194" name="Документ" r:id="rId3" imgW="2329483" imgH="1928864" progId="Word.Document.8">
              <p:embed/>
            </p:oleObj>
          </a:graphicData>
        </a:graphic>
      </p:graphicFrame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762000" y="2286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</a:rPr>
              <a:t>          Лепка  «Ветка рябины»</a:t>
            </a: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8198" name="Рисунок 11" descr="G:\Images\Фото-0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414337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12" descr="G:\Images\Фото-0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21481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218" name="Документ" r:id="rId3" imgW="2329483" imgH="1928864" progId="Word.Document.8">
              <p:embed/>
            </p:oleObj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62000" y="152400"/>
            <a:ext cx="7620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          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детских рисунков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«Золотая осень»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Рисунок 11" descr="G:\Images\Фото-024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5400" y="1219200"/>
            <a:ext cx="6700838" cy="4810125"/>
          </a:xfrm>
          <a:prstGeom prst="rect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0242" name="Документ" r:id="rId3" imgW="2329483" imgH="1928864" progId="Word.Document.8">
              <p:embed/>
            </p:oleObj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914400" y="228600"/>
            <a:ext cx="693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«Осенние сестрички»</a:t>
            </a:r>
          </a:p>
        </p:txBody>
      </p:sp>
      <p:pic>
        <p:nvPicPr>
          <p:cNvPr id="10246" name="Рисунок 7" descr="H:\Фото Праздник осени 30.10.15\DSC_000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1000" y="914400"/>
            <a:ext cx="3886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Рисунок 8" descr="H:\Фото Праздник осени 30.10.15\DSC_001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76800" y="914400"/>
            <a:ext cx="38544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Рисунок 9" descr="H:\Фото Праздник осени 30.10.15\DSC_000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81000" y="3886200"/>
            <a:ext cx="388620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9" name="Рисунок 10" descr="H:\Фото Праздник осени 30.10.15\DSC_0023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181600" y="3886200"/>
            <a:ext cx="3810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1266" name="Документ" r:id="rId3" imgW="2329483" imgH="1928864" progId="Word.Document.8">
              <p:embed/>
            </p:oleObj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457200" y="0"/>
            <a:ext cx="8077200" cy="206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       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«Сказочный мир»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Беседа «Откуда пришла книга»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Беседа «Моя любимая книга»</a:t>
            </a:r>
          </a:p>
          <a:p>
            <a:pPr>
              <a:defRPr/>
            </a:pP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270" name="Рисунок 9" descr="G:\Images\Фото-022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2209800"/>
            <a:ext cx="4286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Рисунок 10" descr="G:\Images\Фото-022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8200" y="2209800"/>
            <a:ext cx="4495800" cy="365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2290" name="Документ" r:id="rId3" imgW="2329483" imgH="1928864" progId="Word.Document.8">
              <p:embed/>
            </p:oleObj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09600" y="228600"/>
            <a:ext cx="8077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Чтение сказок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«Царевна-лягушка», «Дюймовочка»</a:t>
            </a:r>
          </a:p>
          <a:p>
            <a:pPr>
              <a:defRPr/>
            </a:pP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Рисунок 7" descr="G:\Images\Фото-023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47800" y="1600200"/>
            <a:ext cx="609600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3314" name="Документ" r:id="rId3" imgW="2329483" imgH="1928864" progId="Word.Document.8">
              <p:embed/>
            </p:oleObj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1524000" y="228600"/>
            <a:ext cx="632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</a:rPr>
              <a:t>Лепка «Добрые герои сказок»</a:t>
            </a:r>
          </a:p>
        </p:txBody>
      </p:sp>
      <p:pic>
        <p:nvPicPr>
          <p:cNvPr id="13318" name="Рисунок 9" descr="G:\Images\Фото-0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4357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10" descr="G:\Images\Фото-0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124200"/>
            <a:ext cx="44196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4338" name="Документ" r:id="rId3" imgW="2329483" imgH="1928864" progId="Word.Document.8">
              <p:embed/>
            </p:oleObj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990600" y="228600"/>
            <a:ext cx="7315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 детских рисунков</a:t>
            </a:r>
          </a:p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«Моя любимая сказка»</a:t>
            </a:r>
          </a:p>
        </p:txBody>
      </p:sp>
      <p:pic>
        <p:nvPicPr>
          <p:cNvPr id="14342" name="Рисунок 9" descr="G:\Images\Фото-024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0" y="1524000"/>
            <a:ext cx="51816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5362" name="Документ" r:id="rId3" imgW="2329483" imgH="1928864" progId="Word.Document.8">
              <p:embed/>
            </p:oleObj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0" y="152400"/>
            <a:ext cx="929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Знакомство с праздником «Покрова Пресвятой Богородицы»</a:t>
            </a:r>
          </a:p>
        </p:txBody>
      </p:sp>
      <p:pic>
        <p:nvPicPr>
          <p:cNvPr id="15366" name="Рисунок 7" descr="C:\Documents and Settings\User\Рабочий стол\Фото-019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00600" y="838200"/>
            <a:ext cx="36195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Рисунок 8" descr="C:\Documents and Settings\User\Рабочий стол\Фото-019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3400" y="3505200"/>
            <a:ext cx="3657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Рисунок 9" descr="C:\Documents and Settings\User\Рабочий стол\Фото-019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24400" y="3657600"/>
            <a:ext cx="3733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9" name="Рисунок 10" descr="C:\Documents and Settings\User\Рабочий стол\Фото-0199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33400" y="838200"/>
            <a:ext cx="3657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6386" name="Документ" r:id="rId3" imgW="2329483" imgH="1928864" progId="Word.Document.8">
              <p:embed/>
            </p:oleObj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16389" name="Рисунок 4" descr="C:\Documents and Settings\User\Рабочий стол\фото для презентации\IMG_157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" y="1066800"/>
            <a:ext cx="4343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2362200" y="228600"/>
            <a:ext cx="548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 «День матери»</a:t>
            </a:r>
          </a:p>
        </p:txBody>
      </p:sp>
      <p:pic>
        <p:nvPicPr>
          <p:cNvPr id="16391" name="Рисунок 6" descr="C:\Documents and Settings\User\Рабочий стол\фото для презентации\IMG_158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8200" y="3276600"/>
            <a:ext cx="4203700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372600" cy="6858000"/>
        </p:xfrm>
        <a:graphic>
          <a:graphicData uri="http://schemas.openxmlformats.org/presentationml/2006/ole">
            <p:oleObj spid="_x0000_s17410" name="Документ" r:id="rId3" imgW="2329483" imgH="1928864" progId="Word.Document.8">
              <p:embed/>
            </p:oleObj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828800" y="228600"/>
            <a:ext cx="6019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</a:rPr>
              <a:t>Лепка «Обитатели подводного мира»</a:t>
            </a:r>
          </a:p>
          <a:p>
            <a:r>
              <a:rPr lang="ru-RU" sz="2400">
                <a:solidFill>
                  <a:srgbClr val="C00000"/>
                </a:solidFill>
              </a:rPr>
              <a:t>                      (Коллективная работа)</a:t>
            </a:r>
          </a:p>
        </p:txBody>
      </p:sp>
      <p:pic>
        <p:nvPicPr>
          <p:cNvPr id="17414" name="Рисунок 7" descr="C:\Documents and Settings\User\Рабочий стол\фото для презентации\Фото-0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858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8" descr="C:\Documents and Settings\User\Рабочий стол\фото для презентации\Фото-0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828800"/>
            <a:ext cx="274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9" descr="C:\Documents and Settings\User\Рабочий стол\фото для презентации\Фото-02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038600"/>
            <a:ext cx="342900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Документ" r:id="rId3" imgW="2329483" imgH="1928864" progId="Word.Document.8">
              <p:embed/>
            </p:oleObj>
          </a:graphicData>
        </a:graphic>
      </p:graphicFrame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533400" y="417513"/>
            <a:ext cx="8001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Актуальность проблемы </a:t>
            </a:r>
            <a:r>
              <a:rPr lang="ru-RU" sz="4800" dirty="0">
                <a:solidFill>
                  <a:srgbClr val="C42C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безразличие к традициям русской православной культуры; </a:t>
            </a:r>
          </a:p>
          <a:p>
            <a:pPr>
              <a:defRPr/>
            </a:pP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возрастающая агрессия и озлобленность в обществе; </a:t>
            </a:r>
          </a:p>
          <a:p>
            <a:pPr>
              <a:defRPr/>
            </a:pP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искажения исторических событий;</a:t>
            </a:r>
          </a:p>
          <a:p>
            <a:pPr>
              <a:defRPr/>
            </a:pP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кризис семейного воспитания;</a:t>
            </a:r>
          </a:p>
          <a:p>
            <a:pPr>
              <a:defRPr/>
            </a:pP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800" dirty="0">
              <a:solidFill>
                <a:srgbClr val="C42C3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843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34" name="Документ" r:id="rId3" imgW="2329483" imgH="1928864" progId="Word.Document.8">
              <p:embed/>
            </p:oleObj>
          </a:graphicData>
        </a:graphic>
      </p:graphicFrame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 flipV="1">
            <a:off x="288925" y="2376488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hlink"/>
                </a:solidFill>
              </a:rPr>
              <a:t>           </a:t>
            </a:r>
            <a:endParaRPr lang="ru-RU" sz="3200" b="1">
              <a:solidFill>
                <a:srgbClr val="C42C3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438" name="Рисунок 6" descr="H:\викторина\DSC0620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600" y="914400"/>
            <a:ext cx="3429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Рисунок 7" descr="H:\викторина\DSC06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9144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8" descr="H:\викторина\DSC0624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3400" y="3886200"/>
            <a:ext cx="34290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1" name="Рисунок 9" descr="H:\викторина\DSC0626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48200" y="3810000"/>
            <a:ext cx="34290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42" name="TextBox 12"/>
          <p:cNvSpPr txBox="1">
            <a:spLocks noChangeArrowheads="1"/>
          </p:cNvSpPr>
          <p:nvPr/>
        </p:nvSpPr>
        <p:spPr bwMode="auto">
          <a:xfrm>
            <a:off x="1371600" y="228600"/>
            <a:ext cx="708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Викторина «Животный мир»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1945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8" name="Документ" r:id="rId3" imgW="2329483" imgH="1928864" progId="Word.Document.8">
              <p:embed/>
            </p:oleObj>
          </a:graphicData>
        </a:graphic>
      </p:graphicFrame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19461" name="Рисунок 9" descr="C:\Documents and Settings\User\Рабочий стол\фото для презентации\Фото-0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2362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10" descr="C:\Documents and Settings\User\Рабочий стол\фото для презентации\Фото-0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914400"/>
            <a:ext cx="23622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11" descr="C:\Documents and Settings\User\Рабочий стол\фото для презентации\Фото-02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990600"/>
            <a:ext cx="2286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12" descr="C:\Documents and Settings\User\Рабочий стол\фото для презентации\Фото-03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3505200"/>
            <a:ext cx="2590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Рисунок 14" descr="C:\Documents and Settings\User\Рабочий стол\фото для презентации\Фото-03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3505200"/>
            <a:ext cx="25098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19200" y="228600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C00000"/>
                </a:solidFill>
              </a:rPr>
              <a:t>   Акция «В лесу родилась елочка»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048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2" name="Документ" r:id="rId3" imgW="2329483" imgH="1928864" progId="Word.Document.8">
              <p:embed/>
            </p:oleObj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533400" y="228600"/>
            <a:ext cx="731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</a:rPr>
              <a:t>            </a:t>
            </a:r>
          </a:p>
        </p:txBody>
      </p:sp>
      <p:pic>
        <p:nvPicPr>
          <p:cNvPr id="20486" name="Рисунок 9" descr="C:\Documents and Settings\User\Рабочий стол\IMG_1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304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10" descr="C:\Documents and Settings\User\Рабочий стол\IMG_1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657600"/>
            <a:ext cx="3111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11" descr="C:\Documents and Settings\User\Рабочий стол\IMG_16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085975"/>
            <a:ext cx="22256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Box 8"/>
          <p:cNvSpPr txBox="1">
            <a:spLocks noChangeArrowheads="1"/>
          </p:cNvSpPr>
          <p:nvPr/>
        </p:nvSpPr>
        <p:spPr bwMode="auto">
          <a:xfrm>
            <a:off x="685800" y="152400"/>
            <a:ext cx="815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</a:rPr>
              <a:t>   Новогодний праздник «Турагенство Бабы-Яги»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150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6" name="Документ" r:id="rId3" imgW="2329483" imgH="1928864" progId="Word.Document.8">
              <p:embed/>
            </p:oleObj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304800" y="76200"/>
            <a:ext cx="815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</a:rPr>
              <a:t>                       </a:t>
            </a:r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«Птичку жалко»</a:t>
            </a:r>
          </a:p>
        </p:txBody>
      </p:sp>
      <p:pic>
        <p:nvPicPr>
          <p:cNvPr id="21510" name="Рисунок 10" descr="C:\Documents and Settings\User\Рабочий стол\Фото-034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3400" y="3352800"/>
            <a:ext cx="2438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Рисунок 11" descr="C:\Documents and Settings\User\Рабочий стол\Фото-034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00800" y="685800"/>
            <a:ext cx="22860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Рисунок 12" descr="C:\Documents and Settings\User\Рабочий стол\Фото-0344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81000" y="609600"/>
            <a:ext cx="24384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3" name="Рисунок 13" descr="G:\Images\Фото-034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248400" y="3505200"/>
            <a:ext cx="2514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Рисунок 14" descr="G:\Images\Фото-0403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819400" y="2133600"/>
            <a:ext cx="3581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253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2530" name="Документ" r:id="rId3" imgW="2329483" imgH="1928864" progId="Word.Document.8">
              <p:embed/>
            </p:oleObj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17525" y="265113"/>
            <a:ext cx="7940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212725" y="457200"/>
            <a:ext cx="8702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«Угадай-ка»</a:t>
            </a:r>
          </a:p>
        </p:txBody>
      </p:sp>
      <p:pic>
        <p:nvPicPr>
          <p:cNvPr id="22535" name="Picture 10" descr="IMG0030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52600" y="1447800"/>
            <a:ext cx="5638800" cy="443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3554" name="Документ" r:id="rId3" imgW="2329483" imgH="1928864" progId="Word.Document.8">
              <p:embed/>
            </p:oleObj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17525" y="265113"/>
            <a:ext cx="7940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5126" name="Picture 6" descr="IMG0030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5400" y="1447800"/>
            <a:ext cx="6553200" cy="486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65125" y="188913"/>
            <a:ext cx="8550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День добрых дел и вежливых слов.</a:t>
            </a:r>
          </a:p>
          <a:p>
            <a:pPr algn="ctr">
              <a:defRPr/>
            </a:pPr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Игра «Ласковое имя»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457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4578" name="Документ" r:id="rId3" imgW="2329483" imgH="1928864" progId="Word.Document.8">
              <p:embed/>
            </p:oleObj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17525" y="265113"/>
            <a:ext cx="7940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4582" name="Picture 8" descr="DSC020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584325"/>
            <a:ext cx="58674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212725" y="457200"/>
            <a:ext cx="87026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Развивающая игра «Рука дружбы»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Рисование «Ладошки»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560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5602" name="Документ" r:id="rId3" imgW="2329483" imgH="1928864" progId="Word.Document.8">
              <p:embed/>
            </p:oleObj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17525" y="265113"/>
            <a:ext cx="7940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65125" y="188913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>
              <a:solidFill>
                <a:schemeClr val="hlink"/>
              </a:solidFill>
            </a:endParaRPr>
          </a:p>
        </p:txBody>
      </p:sp>
      <p:pic>
        <p:nvPicPr>
          <p:cNvPr id="6151" name="Picture 7" descr="SAM_017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52600" y="1447800"/>
            <a:ext cx="5562600" cy="4438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7525" y="457200"/>
            <a:ext cx="7407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42C37"/>
                </a:solidFill>
              </a:rPr>
              <a:t>    Игра «Комплименты»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662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6626" name="Документ" r:id="rId3" imgW="2329483" imgH="1928864" progId="Word.Document.8">
              <p:embed/>
            </p:oleObj>
          </a:graphicData>
        </a:graphic>
      </p:graphicFrame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85800" y="6096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17525" y="265113"/>
            <a:ext cx="7940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365125" y="188913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>
              <a:solidFill>
                <a:schemeClr val="hlink"/>
              </a:solidFill>
            </a:endParaRPr>
          </a:p>
        </p:txBody>
      </p:sp>
      <p:pic>
        <p:nvPicPr>
          <p:cNvPr id="11271" name="Picture 11" descr="IMG0030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52600" y="1752600"/>
            <a:ext cx="5943600" cy="4457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517525" y="341313"/>
            <a:ext cx="8474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hlink"/>
                </a:solidFill>
              </a:rPr>
              <a:t> </a:t>
            </a:r>
            <a:r>
              <a:rPr lang="ru-RU" sz="3600" b="1">
                <a:solidFill>
                  <a:srgbClr val="C42C37"/>
                </a:solidFill>
              </a:rPr>
              <a:t>Развивающая игра</a:t>
            </a:r>
            <a:r>
              <a:rPr lang="ru-RU" sz="3200" b="1">
                <a:solidFill>
                  <a:srgbClr val="C42C37"/>
                </a:solidFill>
              </a:rPr>
              <a:t> </a:t>
            </a:r>
          </a:p>
          <a:p>
            <a:pPr algn="ctr"/>
            <a:r>
              <a:rPr lang="ru-RU" sz="3600" b="1">
                <a:solidFill>
                  <a:srgbClr val="C42C37"/>
                </a:solidFill>
              </a:rPr>
              <a:t>«Пустите в домик»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7650" name="Документ" r:id="rId3" imgW="2329483" imgH="1928864" progId="Word.Document.8">
              <p:embed/>
            </p:oleObj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-1219200" y="2286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822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7654" name="Picture 6" descr="DSC028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0" y="914400"/>
            <a:ext cx="44751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DSC02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096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DSC028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97600" y="-9982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DSC028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0" y="-9829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DSC028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609600"/>
            <a:ext cx="4191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DSC028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38100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12725" y="112713"/>
            <a:ext cx="862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Коллективная  работа с детьми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-152400"/>
          <a:ext cx="9144000" cy="8137525"/>
        </p:xfrm>
        <a:graphic>
          <a:graphicData uri="http://schemas.openxmlformats.org/presentationml/2006/ole">
            <p:oleObj spid="_x0000_s3074" name="Документ" r:id="rId3" imgW="3075202" imgH="2245534" progId="Word.Document.8">
              <p:embed/>
            </p:oleObj>
          </a:graphicData>
        </a:graphic>
      </p:graphicFrame>
      <p:pic>
        <p:nvPicPr>
          <p:cNvPr id="3077" name="Picture 5" descr="http://im1-tub-ru.yandex.net/i?id=12741834e3c1964e69dd45544f15d437-82-144&amp;n=21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57200" y="722313"/>
            <a:ext cx="838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09600" y="646113"/>
            <a:ext cx="79248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400" dirty="0"/>
              <a:t>             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</a:p>
          <a:p>
            <a:pPr algn="ctr">
              <a:defRPr/>
            </a:pPr>
            <a:r>
              <a:rPr lang="ru-RU" sz="4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Воспитание гуманной,  духовно-нравственной личности, достойных граждан России, патриотов своего Отечества.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8674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8674" name="Документ" r:id="rId3" imgW="2329483" imgH="1928864" progId="Word.Document.8">
              <p:embed/>
            </p:oleObj>
          </a:graphicData>
        </a:graphic>
      </p:graphicFrame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533400" y="228600"/>
            <a:ext cx="83058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2"/>
                </a:solidFill>
              </a:rPr>
              <a:t>        </a:t>
            </a: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4000" b="1" dirty="0">
                <a:solidFill>
                  <a:schemeClr val="hlink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День матери»</a:t>
            </a:r>
          </a:p>
          <a:p>
            <a:pPr>
              <a:defRPr/>
            </a:pPr>
            <a:endParaRPr lang="ru-RU" sz="4000" b="1" dirty="0">
              <a:solidFill>
                <a:schemeClr val="hlink"/>
              </a:solidFill>
            </a:endParaRPr>
          </a:p>
          <a:p>
            <a:pPr>
              <a:defRPr/>
            </a:pPr>
            <a:endParaRPr lang="ru-RU" sz="3600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ru-RU" sz="3600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ru-RU" sz="3600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ru-RU" sz="3600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ru-RU" sz="3600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5126" name="Picture 6" descr="Фото-002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14800" y="2895600"/>
            <a:ext cx="48768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8675" name="Object 5"/>
          <p:cNvGraphicFramePr>
            <a:graphicFrameLocks noChangeAspect="1"/>
          </p:cNvGraphicFramePr>
          <p:nvPr/>
        </p:nvGraphicFramePr>
        <p:xfrm>
          <a:off x="228600" y="914400"/>
          <a:ext cx="4876800" cy="3886200"/>
        </p:xfrm>
        <a:graphic>
          <a:graphicData uri="http://schemas.openxmlformats.org/presentationml/2006/ole">
            <p:oleObj spid="_x0000_s28675" name="Документ" r:id="rId5" imgW="5753021" imgH="3912318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29698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9698" name="Документ" r:id="rId3" imgW="2329483" imgH="1928864" progId="Word.Document.8">
              <p:embed/>
            </p:oleObj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>
                <a:hlinkClick r:id="rId4" action="ppaction://hlinkfile"/>
              </a:rPr>
              <a:t>IMG_1442.JPG</a:t>
            </a:r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6149" name="Picture 5" descr="IMG_142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685800"/>
            <a:ext cx="4724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MG_144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14800" y="3751263"/>
            <a:ext cx="4800600" cy="310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914400" y="36513"/>
            <a:ext cx="7696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hlink"/>
                </a:solidFill>
              </a:rPr>
              <a:t> 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, посвященный Дню матери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0722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22" name="Документ" r:id="rId3" imgW="2329483" imgH="1928864" progId="Word.Document.8">
              <p:embed/>
            </p:oleObj>
          </a:graphicData>
        </a:graphic>
      </p:graphicFrame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0725" name="Picture 6" descr="SAM_0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886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SAM_00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8600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SAM_0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810000"/>
            <a:ext cx="396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9" descr="SAM_00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10000"/>
            <a:ext cx="396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288925" y="3084513"/>
            <a:ext cx="8397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Праздник «День защитника Отечества»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1746" name="Документ" r:id="rId3" imgW="2329483" imgH="1928864" progId="Word.Document.8">
              <p:embed/>
            </p:oleObj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876800" y="-2438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1749" name="Picture 5" descr="IMG_08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IMG_08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86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IMG_08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100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IMG_086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8100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65125" y="3160713"/>
            <a:ext cx="847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hlink"/>
                </a:solidFill>
              </a:rPr>
              <a:t>       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Утренник «Моя любимая мамочка»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2770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2770" name="Документ" r:id="rId3" imgW="2329483" imgH="1928864" progId="Word.Document.8">
              <p:embed/>
            </p:oleObj>
          </a:graphicData>
        </a:graphic>
      </p:graphicFrame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2773" name="Picture 5" descr="1431058776978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42672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1431058776978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52400"/>
            <a:ext cx="41910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фото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729038"/>
            <a:ext cx="419100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1431058776978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729038"/>
            <a:ext cx="426720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212725" y="3160713"/>
            <a:ext cx="847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                   Праздник «День Победы»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3794" name="Документ" r:id="rId3" imgW="2329483" imgH="1928864" progId="Word.Document.8">
              <p:embed/>
            </p:oleObj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3797" name="Picture 5" descr="SAM_25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477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SAM_25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609600"/>
            <a:ext cx="3733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SAM_25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481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SAM_25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8481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88925" y="112713"/>
            <a:ext cx="8474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Развлечение «Встреча Весны»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481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818" name="Документ" r:id="rId3" imgW="2329483" imgH="1928864" progId="Word.Document.8">
              <p:embed/>
            </p:oleObj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4821" name="Picture 5" descr="SAM_29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762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SAM_29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76200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SAM_29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1000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SAM_298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81000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441325" y="112713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Развлечение «Русская березка»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584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5842" name="Документ" r:id="rId3" imgW="2329483" imgH="1928864" progId="Word.Document.8">
              <p:embed/>
            </p:oleObj>
          </a:graphicData>
        </a:graphic>
      </p:graphicFrame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441325" y="112713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hlink"/>
                </a:solidFill>
              </a:rPr>
              <a:t>          </a:t>
            </a:r>
            <a:r>
              <a:rPr lang="ru-RU" sz="2800" b="1">
                <a:solidFill>
                  <a:srgbClr val="FF0000"/>
                </a:solidFill>
              </a:rPr>
              <a:t>Развлечение «Лекарственные травы»</a:t>
            </a:r>
          </a:p>
        </p:txBody>
      </p:sp>
      <p:pic>
        <p:nvPicPr>
          <p:cNvPr id="35846" name="Picture 10" descr="IMG_0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09600"/>
            <a:ext cx="37798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1" descr="IMG_00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609600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2" descr="IMG_0019 - коп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733800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3" descr="IMG_00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733800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686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6866" name="Документ" r:id="rId3" imgW="2329483" imgH="1928864" progId="Word.Document.8">
              <p:embed/>
            </p:oleObj>
          </a:graphicData>
        </a:graphic>
      </p:graphicFrame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441325" y="112713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hlink"/>
                </a:solidFill>
              </a:rPr>
              <a:t>                 </a:t>
            </a:r>
            <a:r>
              <a:rPr lang="ru-RU" sz="2800" b="1">
                <a:solidFill>
                  <a:srgbClr val="C42C37"/>
                </a:solidFill>
              </a:rPr>
              <a:t>Праздник  «Масленица»</a:t>
            </a:r>
          </a:p>
        </p:txBody>
      </p:sp>
      <p:pic>
        <p:nvPicPr>
          <p:cNvPr id="67590" name="Picture 6" descr="DSC0353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" y="838200"/>
            <a:ext cx="37338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1" name="Picture 7" descr="DSC0354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" y="3581400"/>
            <a:ext cx="37338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2" name="Picture 8" descr="DSC0355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00600" y="838200"/>
            <a:ext cx="37338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3" name="Picture 9" descr="DSC03570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00600" y="3581400"/>
            <a:ext cx="37338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7890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7890" name="Документ" r:id="rId3" imgW="2329483" imgH="1928864" progId="Word.Document.8">
              <p:embed/>
            </p:oleObj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38200" y="4572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18437" name="Picture 5" descr="SAM_242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53000" y="3810000"/>
            <a:ext cx="39624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7" descr="SAM_242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4800" y="3657600"/>
            <a:ext cx="39624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8" descr="SAM_243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953000" y="762000"/>
            <a:ext cx="39624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11" descr="SAM_4460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04800" y="762000"/>
            <a:ext cx="38862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517525" y="0"/>
            <a:ext cx="8169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                       </a:t>
            </a:r>
            <a:r>
              <a:rPr lang="ru-RU" sz="3200" b="1">
                <a:solidFill>
                  <a:srgbClr val="FF0000"/>
                </a:solidFill>
              </a:rPr>
              <a:t>Праздник   «Пасхи»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-152400"/>
          <a:ext cx="9144000" cy="8137525"/>
        </p:xfrm>
        <a:graphic>
          <a:graphicData uri="http://schemas.openxmlformats.org/presentationml/2006/ole">
            <p:oleObj spid="_x0000_s4098" name="Документ" r:id="rId3" imgW="3075202" imgH="2245534" progId="Word.Document.8">
              <p:embed/>
            </p:oleObj>
          </a:graphicData>
        </a:graphic>
      </p:graphicFrame>
      <p:pic>
        <p:nvPicPr>
          <p:cNvPr id="4101" name="Picture 5" descr="http://im1-tub-ru.yandex.net/i?id=12741834e3c1964e69dd45544f15d437-82-144&amp;n=21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04800" y="533400"/>
            <a:ext cx="8534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/>
            <a:endParaRPr lang="ru-RU" sz="4800" b="1">
              <a:solidFill>
                <a:schemeClr val="hlink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04800" y="1447800"/>
            <a:ext cx="8534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800">
                <a:solidFill>
                  <a:srgbClr val="6B6BCF"/>
                </a:solidFill>
                <a:latin typeface="Times New Roman" pitchFamily="18" charset="0"/>
                <a:cs typeface="Times New Roman" pitchFamily="18" charset="0"/>
              </a:rPr>
              <a:t>   Формировать духовно - нравственные качества и творческие способности детей.</a:t>
            </a:r>
            <a:br>
              <a:rPr lang="ru-RU" sz="2800">
                <a:solidFill>
                  <a:srgbClr val="6B6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>
                <a:solidFill>
                  <a:srgbClr val="6B6BCF"/>
                </a:solidFill>
                <a:latin typeface="Times New Roman" pitchFamily="18" charset="0"/>
                <a:cs typeface="Times New Roman" pitchFamily="18" charset="0"/>
              </a:rPr>
              <a:t>  Формировать представлений о России, как о родной стране и о Ростовской области, как родном крае.</a:t>
            </a:r>
            <a:br>
              <a:rPr lang="ru-RU" sz="2800">
                <a:solidFill>
                  <a:srgbClr val="6B6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>
                <a:solidFill>
                  <a:srgbClr val="6B6BCF"/>
                </a:solidFill>
                <a:latin typeface="Times New Roman" pitchFamily="18" charset="0"/>
                <a:cs typeface="Times New Roman" pitchFamily="18" charset="0"/>
              </a:rPr>
              <a:t>   Воспитание патриотизма, уважения к культурному прошлому России средствами эстетического воспитания. </a:t>
            </a:r>
            <a:br>
              <a:rPr lang="ru-RU" sz="2800">
                <a:solidFill>
                  <a:srgbClr val="6B6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>
                <a:solidFill>
                  <a:srgbClr val="6B6BCF"/>
                </a:solidFill>
                <a:latin typeface="Times New Roman" pitchFamily="18" charset="0"/>
                <a:cs typeface="Times New Roman" pitchFamily="18" charset="0"/>
              </a:rPr>
              <a:t> Воспитание гражданско-патриотических чувств посредством изучения истории и культуры своего народа.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8914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8914" name="Документ" r:id="rId3" imgW="2329483" imgH="1928864" progId="Word.Document.8">
              <p:embed/>
            </p:oleObj>
          </a:graphicData>
        </a:graphic>
      </p:graphicFrame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6858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8917" name="Picture 5" descr="SAM_24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SAM_24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SAM_24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733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9" descr="SAM_248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733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Text Box 11"/>
          <p:cNvSpPr txBox="1">
            <a:spLocks noChangeArrowheads="1"/>
          </p:cNvSpPr>
          <p:nvPr/>
        </p:nvSpPr>
        <p:spPr bwMode="auto">
          <a:xfrm>
            <a:off x="3048000" y="3113088"/>
            <a:ext cx="472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42C37"/>
                </a:solidFill>
              </a:rPr>
              <a:t>Праздник Пасхи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3993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9938" name="Документ" r:id="rId3" imgW="2329483" imgH="1928864" progId="Word.Document.8">
              <p:embed/>
            </p:oleObj>
          </a:graphicData>
        </a:graphic>
      </p:graphicFrame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838200" y="4572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16389" name="Picture 6" descr="SAM_241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43000" y="1428750"/>
            <a:ext cx="6705600" cy="504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990600" y="265113"/>
            <a:ext cx="7620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Совместная выставка работ детей </a:t>
            </a: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родителями   к празднику Пасхи.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096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62" name="Документ" r:id="rId3" imgW="2329483" imgH="1928864" progId="Word.Document.8">
              <p:embed/>
            </p:oleObj>
          </a:graphicData>
        </a:graphic>
      </p:graphicFrame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6858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71690" name="Picture 10" descr="SAM_411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59055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1" name="Picture 11" descr="SAM_411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95800" y="32766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7" name="Text Box 12"/>
          <p:cNvSpPr txBox="1">
            <a:spLocks noChangeArrowheads="1"/>
          </p:cNvSpPr>
          <p:nvPr/>
        </p:nvSpPr>
        <p:spPr bwMode="auto">
          <a:xfrm>
            <a:off x="1600200" y="112713"/>
            <a:ext cx="7162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42C37"/>
                </a:solidFill>
              </a:rPr>
              <a:t>            «День здоровья»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1986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1986" name="Документ" r:id="rId3" imgW="2329483" imgH="1928864" progId="Word.Document.8">
              <p:embed/>
            </p:oleObj>
          </a:graphicData>
        </a:graphic>
      </p:graphicFrame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88925" y="188913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hlink"/>
                </a:solidFill>
              </a:rPr>
              <a:t>           </a:t>
            </a:r>
            <a:r>
              <a:rPr lang="ru-RU" sz="2800" b="1">
                <a:solidFill>
                  <a:srgbClr val="C42C37"/>
                </a:solidFill>
              </a:rPr>
              <a:t>Проект «Спортивный марафон»</a:t>
            </a:r>
            <a:endParaRPr lang="ru-RU" sz="3200" b="1">
              <a:solidFill>
                <a:srgbClr val="C42C3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90" name="Picture 11" descr="DSC052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906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2" descr="DSC052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9906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3" descr="DSC052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810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4" descr="DSC052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810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301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3010" name="Документ" r:id="rId3" imgW="2329483" imgH="1928864" progId="Word.Document.8">
              <p:embed/>
            </p:oleObj>
          </a:graphicData>
        </a:graphic>
      </p:graphicFrame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533400" y="228600"/>
            <a:ext cx="731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</a:rPr>
              <a:t>                       Акция «Птичку жалко»</a:t>
            </a:r>
          </a:p>
        </p:txBody>
      </p:sp>
      <p:pic>
        <p:nvPicPr>
          <p:cNvPr id="43014" name="Рисунок 10" descr="C:\Documents and Settings\User\Рабочий стол\Фото-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429000"/>
            <a:ext cx="243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1" descr="C:\Documents and Settings\User\Рабочий стол\Фото-0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685800"/>
            <a:ext cx="2286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2" descr="C:\Documents and Settings\User\Рабочий стол\Фото-0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09600"/>
            <a:ext cx="2438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13" descr="G:\Images\Фото-03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505200"/>
            <a:ext cx="2514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Рисунок 14" descr="G:\Images\Фото-04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21336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403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4034" name="Документ" r:id="rId3" imgW="2329483" imgH="1928864" progId="Word.Document.8">
              <p:embed/>
            </p:oleObj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 flipV="1">
            <a:off x="288925" y="2376488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hlink"/>
                </a:solidFill>
              </a:rPr>
              <a:t>           </a:t>
            </a:r>
            <a:endParaRPr lang="ru-RU" sz="3200" b="1">
              <a:solidFill>
                <a:srgbClr val="C42C3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1905000" y="2398713"/>
            <a:ext cx="624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C42C37"/>
                </a:solidFill>
              </a:rPr>
              <a:t>Работа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3491" name="Picture 3" descr="i?id=12741834e3c1964e69dd45544f15d437-82-144&amp;n=2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  <p:pic>
        <p:nvPicPr>
          <p:cNvPr id="40964" name="Picture 4" descr="IMG_08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4572000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65125" y="341313"/>
            <a:ext cx="85502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родителей в праздниках и развлечениях</a:t>
            </a:r>
          </a:p>
        </p:txBody>
      </p:sp>
      <p:pic>
        <p:nvPicPr>
          <p:cNvPr id="40966" name="Picture 6" descr="IMG_087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14800" y="2895600"/>
            <a:ext cx="5029200" cy="369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505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5058" name="Документ" r:id="rId3" imgW="2329483" imgH="1928864" progId="Word.Document.8">
              <p:embed/>
            </p:oleObj>
          </a:graphicData>
        </a:graphic>
      </p:graphicFrame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45061" name="Picture 5" descr="SAM_2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14400"/>
            <a:ext cx="4038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SAM_26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914400"/>
            <a:ext cx="403860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SAM_26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0386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88925" y="188913"/>
            <a:ext cx="8550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hlink"/>
                </a:solidFill>
              </a:rPr>
              <a:t>          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Театрализация сказки «Колобок»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4515" name="Picture 3" descr="i?id=12741834e3c1964e69dd45544f15d437-82-144&amp;n=2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  <p:pic>
        <p:nvPicPr>
          <p:cNvPr id="64516" name="Picture 5" descr="DSC009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 descr="DSC009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 descr="i?id=12741834e3c1964e69dd45544f15d437-82-144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 descr="DSC0098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" y="10668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2" name="Picture 9" descr="DSC0098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24400" y="11430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3" name="Picture 10" descr="DSC0099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14600" y="39624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365125" y="188913"/>
            <a:ext cx="8550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</p:txBody>
      </p:sp>
      <p:sp>
        <p:nvSpPr>
          <p:cNvPr id="64523" name="Text Box 12"/>
          <p:cNvSpPr txBox="1">
            <a:spLocks noChangeArrowheads="1"/>
          </p:cNvSpPr>
          <p:nvPr/>
        </p:nvSpPr>
        <p:spPr bwMode="auto">
          <a:xfrm>
            <a:off x="457200" y="112713"/>
            <a:ext cx="822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</a:rPr>
              <a:t>Проведение родительских собраний.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5539" name="Picture 3" descr="i?id=12741834e3c1964e69dd45544f15d437-82-144&amp;n=2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  <p:pic>
        <p:nvPicPr>
          <p:cNvPr id="65540" name="Picture 4" descr="SAM_27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609600" y="5334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42C37"/>
                </a:solidFill>
              </a:rPr>
              <a:t>Родительское собрание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43" name="Picture 3" descr="i?id=12741834e3c1964e69dd45544f15d437-82-144&amp;n=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4450"/>
            <a:ext cx="9144000" cy="6902450"/>
          </a:xfrm>
        </p:spPr>
      </p:pic>
      <p:sp>
        <p:nvSpPr>
          <p:cNvPr id="4" name="Прямоугольник 3"/>
          <p:cNvSpPr/>
          <p:nvPr/>
        </p:nvSpPr>
        <p:spPr bwMode="auto">
          <a:xfrm>
            <a:off x="609600" y="304800"/>
            <a:ext cx="7391400" cy="2667000"/>
          </a:xfrm>
          <a:prstGeom prst="rect">
            <a:avLst/>
          </a:prstGeom>
          <a:solidFill>
            <a:srgbClr val="FFFF00"/>
          </a:solidFill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>
              <a:defRPr/>
            </a:pP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«Формирование толерантности</a:t>
            </a:r>
          </a:p>
          <a:p>
            <a:pPr algn="ctr">
              <a:defRPr/>
            </a:pP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детей дошкольного возраста»   </a:t>
            </a:r>
          </a:p>
        </p:txBody>
      </p:sp>
      <p:cxnSp>
        <p:nvCxnSpPr>
          <p:cNvPr id="61445" name="Прямая со стрелкой 5"/>
          <p:cNvCxnSpPr>
            <a:cxnSpLocks noChangeShapeType="1"/>
          </p:cNvCxnSpPr>
          <p:nvPr/>
        </p:nvCxnSpPr>
        <p:spPr bwMode="auto">
          <a:xfrm rot="5400000">
            <a:off x="1143000" y="2971800"/>
            <a:ext cx="914400" cy="762000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1446" name="Прямая со стрелкой 7"/>
          <p:cNvCxnSpPr>
            <a:cxnSpLocks noChangeShapeType="1"/>
          </p:cNvCxnSpPr>
          <p:nvPr/>
        </p:nvCxnSpPr>
        <p:spPr bwMode="auto">
          <a:xfrm rot="5400000">
            <a:off x="3733800" y="3505200"/>
            <a:ext cx="1066800" cy="152400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1447" name="Прямая со стрелкой 9"/>
          <p:cNvCxnSpPr>
            <a:cxnSpLocks noChangeShapeType="1"/>
          </p:cNvCxnSpPr>
          <p:nvPr/>
        </p:nvCxnSpPr>
        <p:spPr bwMode="auto">
          <a:xfrm rot="16200000" flipH="1">
            <a:off x="6629400" y="3124200"/>
            <a:ext cx="1219200" cy="762000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" name="Блок-схема: дисплей 10"/>
          <p:cNvSpPr/>
          <p:nvPr/>
        </p:nvSpPr>
        <p:spPr bwMode="auto">
          <a:xfrm>
            <a:off x="0" y="3810000"/>
            <a:ext cx="2590800" cy="2133600"/>
          </a:xfrm>
          <a:prstGeom prst="flowChartDisplay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детьми </a:t>
            </a:r>
          </a:p>
        </p:txBody>
      </p:sp>
      <p:sp>
        <p:nvSpPr>
          <p:cNvPr id="12" name="Блок-схема: дисплей 11"/>
          <p:cNvSpPr/>
          <p:nvPr/>
        </p:nvSpPr>
        <p:spPr bwMode="auto">
          <a:xfrm>
            <a:off x="6172200" y="4114800"/>
            <a:ext cx="2895600" cy="1981200"/>
          </a:xfrm>
          <a:prstGeom prst="flowChartDisplay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Связь </a:t>
            </a:r>
          </a:p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социумом</a:t>
            </a:r>
          </a:p>
        </p:txBody>
      </p:sp>
      <p:sp>
        <p:nvSpPr>
          <p:cNvPr id="13" name="Блок-схема: дисплей 12"/>
          <p:cNvSpPr/>
          <p:nvPr/>
        </p:nvSpPr>
        <p:spPr bwMode="auto">
          <a:xfrm>
            <a:off x="2743200" y="4114800"/>
            <a:ext cx="3429000" cy="2057400"/>
          </a:xfrm>
          <a:prstGeom prst="flowChartDisplay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3" name="Picture 3" descr="i?id=12741834e3c1964e69dd45544f15d437-82-144&amp;n=2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  <p:pic>
        <p:nvPicPr>
          <p:cNvPr id="66564" name="Picture 4" descr="DSC028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573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65125" y="188913"/>
            <a:ext cx="8245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Новогодние пожелания педагогам от родителей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6082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6082" name="Документ" r:id="rId3" imgW="2329483" imgH="1928864" progId="Word.Document.8">
              <p:embed/>
            </p:oleObj>
          </a:graphicData>
        </a:graphic>
      </p:graphicFrame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33400" y="457200"/>
            <a:ext cx="83058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chemeClr val="accent2"/>
                </a:solidFill>
              </a:rPr>
              <a:t> </a:t>
            </a:r>
          </a:p>
          <a:p>
            <a:endParaRPr lang="ru-RU" sz="3600" b="1">
              <a:solidFill>
                <a:schemeClr val="accent2"/>
              </a:solidFill>
            </a:endParaRPr>
          </a:p>
          <a:p>
            <a:endParaRPr lang="ru-RU" sz="3600" b="1">
              <a:solidFill>
                <a:schemeClr val="accent2"/>
              </a:solidFill>
            </a:endParaRPr>
          </a:p>
          <a:p>
            <a:endParaRPr lang="ru-RU" sz="3600" b="1">
              <a:solidFill>
                <a:schemeClr val="accent2"/>
              </a:solidFill>
            </a:endParaRPr>
          </a:p>
          <a:p>
            <a:endParaRPr lang="ru-RU" sz="3600" b="1">
              <a:solidFill>
                <a:schemeClr val="accent2"/>
              </a:solidFill>
            </a:endParaRPr>
          </a:p>
          <a:p>
            <a:endParaRPr lang="ru-RU" sz="3600" b="1">
              <a:solidFill>
                <a:schemeClr val="accent2"/>
              </a:solidFill>
            </a:endParaRPr>
          </a:p>
          <a:p>
            <a:endParaRPr lang="ru-RU" sz="3600" b="1">
              <a:solidFill>
                <a:schemeClr val="accent2"/>
              </a:solidFill>
            </a:endParaRPr>
          </a:p>
          <a:p>
            <a:endParaRPr lang="ru-RU" sz="3600" b="1">
              <a:solidFill>
                <a:schemeClr val="accent2"/>
              </a:solidFill>
            </a:endParaRP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2438400" y="304800"/>
            <a:ext cx="4114800" cy="11430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4191000" y="1447800"/>
            <a:ext cx="485775" cy="3352800"/>
          </a:xfrm>
          <a:prstGeom prst="downArrow">
            <a:avLst>
              <a:gd name="adj1" fmla="val 50000"/>
              <a:gd name="adj2" fmla="val 172549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2971800" y="1447800"/>
            <a:ext cx="733425" cy="1214438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5257800" y="1447800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52400" y="1905000"/>
            <a:ext cx="2743200" cy="10668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Библиотека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6019800" y="2057400"/>
            <a:ext cx="2743200" cy="9144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Краеведческий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</a:t>
            </a:r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2819400" y="3733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5105400" y="37338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152400" y="3505200"/>
            <a:ext cx="2590800" cy="10668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Музыкальная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</a:t>
            </a: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6172200" y="3657600"/>
            <a:ext cx="2590800" cy="9144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3200400" y="5105400"/>
            <a:ext cx="2514600" cy="9906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Мини-музей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2209800" y="646113"/>
            <a:ext cx="4495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hlink"/>
                </a:solidFill>
              </a:rPr>
              <a:t> 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Связь с социумом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7106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7106" name="Документ" r:id="rId3" imgW="2329483" imgH="1928864" progId="Word.Document.8">
              <p:embed/>
            </p:oleObj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28677" name="Picture 5" descr="SAM_269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152400"/>
            <a:ext cx="39243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SAM_26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52400"/>
            <a:ext cx="3886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SAM_269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2400" y="3657600"/>
            <a:ext cx="3962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SAM_2700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29200" y="3733800"/>
            <a:ext cx="3962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12725" y="3160713"/>
            <a:ext cx="8931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         Экскурсия в музыкальную школу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8130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8130" name="Документ" r:id="rId3" imgW="2329483" imgH="1928864" progId="Word.Document.8">
              <p:embed/>
            </p:oleObj>
          </a:graphicData>
        </a:graphic>
      </p:graphicFrame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29701" name="Picture 5" descr="SAM_271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3810000"/>
            <a:ext cx="3962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SAM_271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228600"/>
            <a:ext cx="3962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SAM_269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76800" y="228600"/>
            <a:ext cx="3962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4" name="Picture 9" descr="SAM_271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76800" y="3810000"/>
            <a:ext cx="3962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365125" y="3160713"/>
            <a:ext cx="8474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Знакомство с музыкальными инструментами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49154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9154" name="Документ" r:id="rId3" imgW="2329483" imgH="1928864" progId="Word.Document.8">
              <p:embed/>
            </p:oleObj>
          </a:graphicData>
        </a:graphic>
      </p:graphicFrame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9157" name="Text Box 10"/>
          <p:cNvSpPr txBox="1">
            <a:spLocks noChangeArrowheads="1"/>
          </p:cNvSpPr>
          <p:nvPr/>
        </p:nvSpPr>
        <p:spPr bwMode="auto">
          <a:xfrm>
            <a:off x="365125" y="3160713"/>
            <a:ext cx="8474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3491" name="Picture 3" descr="F:\На сайт Хочу общаться\DSC0327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0"/>
            <a:ext cx="3962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F:\На сайт Хочу общаться\DSC0328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2400" y="3352800"/>
            <a:ext cx="4038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3" name="Picture 5" descr="F:\На сайт Хочу общаться\DSC03297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105400" y="76201"/>
            <a:ext cx="3733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4" name="Picture 6" descr="F:\На сайт Хочу общаться\DSC03353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48200" y="3352800"/>
            <a:ext cx="4165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62" name="Прямоугольник 13"/>
          <p:cNvSpPr>
            <a:spLocks noChangeArrowheads="1"/>
          </p:cNvSpPr>
          <p:nvPr/>
        </p:nvSpPr>
        <p:spPr bwMode="auto">
          <a:xfrm>
            <a:off x="1219200" y="2895600"/>
            <a:ext cx="7086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Члены РОДО «Новое поколение» провели  акцию «Хочу общаться!».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0178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0178" name="Документ" r:id="rId3" imgW="2329483" imgH="1928864" progId="Word.Document.8">
              <p:embed/>
            </p:oleObj>
          </a:graphicData>
        </a:graphic>
      </p:graphicFrame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0725" name="Picture 5" descr="SAM_334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685800"/>
            <a:ext cx="40386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SAM_334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3505200"/>
            <a:ext cx="40386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7" name="Picture 7" descr="SAM_335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00600" y="3429000"/>
            <a:ext cx="4038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8" name="Picture 8" descr="SAM_335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76800" y="685800"/>
            <a:ext cx="40386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12725" y="188913"/>
            <a:ext cx="8626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hlink"/>
                </a:solidFill>
              </a:rPr>
              <a:t>                  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в библиотеку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120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02" name="Документ" r:id="rId3" imgW="2329483" imgH="1928864" progId="Word.Document.8">
              <p:embed/>
            </p:oleObj>
          </a:graphicData>
        </a:graphic>
      </p:graphicFrame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51205" name="Picture 5" descr="SAM_48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85800"/>
            <a:ext cx="37338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SAM_48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733800"/>
            <a:ext cx="37338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SAM_48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685800"/>
            <a:ext cx="37338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212725" y="112713"/>
            <a:ext cx="870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212725" y="112713"/>
            <a:ext cx="8626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hlink"/>
                </a:solidFill>
              </a:rPr>
              <a:t>                     </a:t>
            </a:r>
            <a:r>
              <a:rPr lang="ru-RU" sz="2800" b="1">
                <a:solidFill>
                  <a:srgbClr val="FF0000"/>
                </a:solidFill>
              </a:rPr>
              <a:t>Экскурсия в мини-музей.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222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2226" name="Документ" r:id="rId3" imgW="2329483" imgH="1928864" progId="Word.Document.8">
              <p:embed/>
            </p:oleObj>
          </a:graphicData>
        </a:graphic>
      </p:graphicFrame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441325" y="112713"/>
            <a:ext cx="855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hlink"/>
                </a:solidFill>
              </a:rPr>
              <a:t>       </a:t>
            </a:r>
            <a:r>
              <a:rPr lang="ru-RU" sz="2800" b="1">
                <a:solidFill>
                  <a:srgbClr val="C42C37"/>
                </a:solidFill>
              </a:rPr>
              <a:t>Экскурсия в краеведческий музей</a:t>
            </a:r>
          </a:p>
        </p:txBody>
      </p:sp>
      <p:pic>
        <p:nvPicPr>
          <p:cNvPr id="69638" name="Picture 6" descr="SAM_655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762000"/>
            <a:ext cx="4191000" cy="27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1" name="Picture 7" descr="SAM_65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762000"/>
            <a:ext cx="4191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 descr="SAM_656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8600" y="3505200"/>
            <a:ext cx="4191000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1" name="Picture 9" descr="SAM_658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724400" y="3581400"/>
            <a:ext cx="4191000" cy="30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3250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3250" name="Документ" r:id="rId3" imgW="2329483" imgH="1928864" progId="Word.Document.8">
              <p:embed/>
            </p:oleObj>
          </a:graphicData>
        </a:graphic>
      </p:graphicFrame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32773" name="Picture 5" descr="SAM_452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6096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SAM_452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76800" y="6096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5" name="Picture 7" descr="SAM_453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67000" y="3733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52400" y="112713"/>
            <a:ext cx="876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hlink"/>
                </a:solidFill>
              </a:rPr>
              <a:t>       </a:t>
            </a:r>
            <a:r>
              <a:rPr lang="ru-RU" sz="2800" b="1">
                <a:solidFill>
                  <a:srgbClr val="FF0000"/>
                </a:solidFill>
              </a:rPr>
              <a:t>Выступление воспитанников на сцене РДК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427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4274" name="Документ" r:id="rId3" imgW="2329483" imgH="1928864" progId="Word.Document.8">
              <p:embed/>
            </p:oleObj>
          </a:graphicData>
        </a:graphic>
      </p:graphicFrame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609600" y="112713"/>
            <a:ext cx="830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hlink"/>
                </a:solidFill>
              </a:rPr>
              <a:t>       </a:t>
            </a:r>
            <a:r>
              <a:rPr lang="ru-RU" sz="2800" b="1">
                <a:solidFill>
                  <a:srgbClr val="C42C37"/>
                </a:solidFill>
              </a:rPr>
              <a:t>Соревнование в РДК «Зов джунглей»</a:t>
            </a:r>
          </a:p>
        </p:txBody>
      </p:sp>
      <p:pic>
        <p:nvPicPr>
          <p:cNvPr id="54278" name="Picture 9" descr="DSC053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762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0" descr="DSC053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762000"/>
            <a:ext cx="3657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1" descr="DSC053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733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2" descr="DSC053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733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2467" name="Picture 3" descr="i?id=12741834e3c1964e69dd45544f15d437-82-144&amp;n=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2400" y="0"/>
            <a:ext cx="9296400" cy="6902450"/>
          </a:xfrm>
        </p:spPr>
      </p:pic>
      <p:sp>
        <p:nvSpPr>
          <p:cNvPr id="4" name="Прямоугольник 3"/>
          <p:cNvSpPr/>
          <p:nvPr/>
        </p:nvSpPr>
        <p:spPr>
          <a:xfrm>
            <a:off x="304800" y="990600"/>
            <a:ext cx="8458200" cy="255428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 algn="ctr">
              <a:defRPr/>
            </a:pPr>
            <a:r>
              <a:rPr lang="ru-RU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детьми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5298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5298" name="Документ" r:id="rId3" imgW="2329483" imgH="1928864" progId="Word.Document.8">
              <p:embed/>
            </p:oleObj>
          </a:graphicData>
        </a:graphic>
      </p:graphicFrame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441325" y="112713"/>
            <a:ext cx="8550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hlink"/>
                </a:solidFill>
              </a:rPr>
              <a:t>       </a:t>
            </a:r>
            <a:r>
              <a:rPr lang="ru-RU" sz="2800" b="1">
                <a:solidFill>
                  <a:srgbClr val="FF0000"/>
                </a:solidFill>
              </a:rPr>
              <a:t>Выступление детей на празднике, </a:t>
            </a:r>
          </a:p>
          <a:p>
            <a:r>
              <a:rPr lang="ru-RU" sz="2800" b="1">
                <a:solidFill>
                  <a:srgbClr val="FF0000"/>
                </a:solidFill>
              </a:rPr>
              <a:t>       посвященного Дню защиты детей.</a:t>
            </a:r>
          </a:p>
        </p:txBody>
      </p:sp>
      <p:pic>
        <p:nvPicPr>
          <p:cNvPr id="68614" name="Picture 10" descr="IMG_0009 (2)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" y="1143000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5" name="Picture 11" descr="IMG_0010 (2)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8200" y="1143000"/>
            <a:ext cx="367347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6" name="Picture 12" descr="IMG_0008 (2)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7200" y="3962400"/>
            <a:ext cx="3581400" cy="268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7" name="Picture 14" descr="IMG_0001 (2)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48200" y="3962400"/>
            <a:ext cx="3657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6322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6322" name="Документ" r:id="rId3" imgW="2329483" imgH="1928864" progId="Word.Document.8">
              <p:embed/>
            </p:oleObj>
          </a:graphicData>
        </a:graphic>
      </p:graphicFrame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057400" y="0"/>
            <a:ext cx="6477000" cy="751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>
              <a:solidFill>
                <a:schemeClr val="accent2"/>
              </a:solidFill>
            </a:endParaRPr>
          </a:p>
          <a:p>
            <a:endParaRPr lang="ru-RU" sz="2800" b="1">
              <a:solidFill>
                <a:schemeClr val="accent2"/>
              </a:solidFill>
            </a:endParaRPr>
          </a:p>
          <a:p>
            <a:endParaRPr lang="ru-RU" sz="2800" b="1">
              <a:solidFill>
                <a:schemeClr val="accent2"/>
              </a:solidFill>
            </a:endParaRPr>
          </a:p>
          <a:p>
            <a:endParaRPr lang="ru-RU" sz="2800" b="1">
              <a:solidFill>
                <a:schemeClr val="accent2"/>
              </a:solidFill>
            </a:endParaRPr>
          </a:p>
          <a:p>
            <a:endParaRPr lang="ru-RU" sz="2800" b="1">
              <a:solidFill>
                <a:schemeClr val="accent2"/>
              </a:solidFill>
            </a:endParaRPr>
          </a:p>
          <a:p>
            <a:r>
              <a:rPr lang="ru-RU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</a:p>
          <a:p>
            <a:r>
              <a:rPr lang="ru-RU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 педагогами</a:t>
            </a:r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/>
              <a:t> 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127125" y="341313"/>
            <a:ext cx="4740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7346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7346" name="Документ" r:id="rId3" imgW="2329483" imgH="1928864" progId="Word.Document.8">
              <p:embed/>
            </p:oleObj>
          </a:graphicData>
        </a:graphic>
      </p:graphicFrame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057400" y="0"/>
            <a:ext cx="64770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>
              <a:solidFill>
                <a:schemeClr val="accent2"/>
              </a:solidFill>
            </a:endParaRPr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127125" y="341313"/>
            <a:ext cx="4740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57350" name="Picture 6" descr="DSC027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052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DSC027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886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 descr="DSC027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0668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9" descr="DSC027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0668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Text Box 11"/>
          <p:cNvSpPr txBox="1">
            <a:spLocks noChangeArrowheads="1"/>
          </p:cNvSpPr>
          <p:nvPr/>
        </p:nvSpPr>
        <p:spPr bwMode="auto">
          <a:xfrm>
            <a:off x="0" y="112713"/>
            <a:ext cx="88392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 Деловая игра с педагогами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 «Ребенок и его здоровье»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7587" name="Picture 3" descr="i?id=12741834e3c1964e69dd45544f15d437-82-144&amp;n=2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990600" y="188913"/>
            <a:ext cx="7924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Психологическая игра «Давление»</a:t>
            </a:r>
          </a:p>
        </p:txBody>
      </p:sp>
      <p:pic>
        <p:nvPicPr>
          <p:cNvPr id="80901" name="Picture 8" descr="DSC0002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76400" y="1295400"/>
            <a:ext cx="5943600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8611" name="Picture 4" descr="i?id=12741834e3c1964e69dd45544f15d437-82-144&amp;n=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4450"/>
            <a:ext cx="9144000" cy="6902450"/>
          </a:xfrm>
        </p:spPr>
      </p:pic>
      <p:pic>
        <p:nvPicPr>
          <p:cNvPr id="43012" name="Picture 5" descr="SAM_155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400" y="9906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3" name="Picture 6" descr="SAM_155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3400" y="37338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7" descr="SAM_155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24400" y="9906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5" name="Picture 8" descr="SAM_157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24400" y="38862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1828800" y="36513"/>
            <a:ext cx="6705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42C37"/>
                </a:solidFill>
              </a:rPr>
              <a:t>      Интеллектуальная игра</a:t>
            </a:r>
          </a:p>
          <a:p>
            <a:r>
              <a:rPr lang="ru-RU" sz="2800" b="1">
                <a:solidFill>
                  <a:srgbClr val="C42C37"/>
                </a:solidFill>
              </a:rPr>
              <a:t> «Сказка ложь, да в ней намек»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9635" name="Picture 3" descr="i?id=12741834e3c1964e69dd45544f15d437-82-144&amp;n=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  <p:pic>
        <p:nvPicPr>
          <p:cNvPr id="45060" name="Picture 4" descr="SAM_211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762000"/>
            <a:ext cx="38862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12725" y="188913"/>
            <a:ext cx="8702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42C37"/>
                </a:solidFill>
              </a:rPr>
              <a:t>Деловая игра «Речевое развитие детей»</a:t>
            </a:r>
          </a:p>
        </p:txBody>
      </p:sp>
      <p:pic>
        <p:nvPicPr>
          <p:cNvPr id="45062" name="Picture 6" descr="SAM_212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8200" y="762000"/>
            <a:ext cx="38100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3" name="Picture 7" descr="SAM_2120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67000" y="3829050"/>
            <a:ext cx="38100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837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8370" name="Документ" r:id="rId3" imgW="2329483" imgH="1928864" progId="Word.Document.8">
              <p:embed/>
            </p:oleObj>
          </a:graphicData>
        </a:graphic>
      </p:graphicFrame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79877" name="Picture 6" descr="SAM_156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" y="609600"/>
            <a:ext cx="38100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8" name="Picture 7" descr="SAM_157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24400" y="609600"/>
            <a:ext cx="38100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9" name="Picture 8" descr="SAM_158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67000" y="3733800"/>
            <a:ext cx="38100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212725" y="36513"/>
            <a:ext cx="8931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hlink"/>
                </a:solidFill>
              </a:rPr>
              <a:t>     </a:t>
            </a:r>
            <a:r>
              <a:rPr lang="ru-RU" sz="2800" b="1">
                <a:solidFill>
                  <a:srgbClr val="FF0000"/>
                </a:solidFill>
              </a:rPr>
              <a:t>Праздник, посвященный Дню воспитателя.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9394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394" name="Документ" r:id="rId3" imgW="2329483" imgH="1928864" progId="Word.Document.8">
              <p:embed/>
            </p:oleObj>
          </a:graphicData>
        </a:graphic>
      </p:graphicFrame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2362200" y="228600"/>
            <a:ext cx="548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</a:rPr>
              <a:t>Акция «Чистый берег»</a:t>
            </a:r>
          </a:p>
        </p:txBody>
      </p:sp>
      <p:pic>
        <p:nvPicPr>
          <p:cNvPr id="59398" name="Рисунок 9" descr="H:\Фото  чистый берег\DSC05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838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Рисунок 10" descr="H:\Фото  чистый берег\DSC05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38200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Рисунок 11" descr="H:\Фото  чистый берег\DSC05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733800"/>
            <a:ext cx="3733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Документ" r:id="rId3" imgW="2329483" imgH="1928864" progId="Word.Document.8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2362200" y="228600"/>
            <a:ext cx="5486400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«Зеленая Россия»</a:t>
            </a:r>
          </a:p>
        </p:txBody>
      </p:sp>
      <p:pic>
        <p:nvPicPr>
          <p:cNvPr id="5126" name="Рисунок 7" descr="C:\Documents and Settings\User\Рабочий стол\фото для презентации\Фото-016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0" y="1219200"/>
            <a:ext cx="373380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Рисунок 8" descr="C:\Documents and Settings\User\Рабочий стол\фото для презентации\Фото-016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05400" y="1371600"/>
            <a:ext cx="3629025" cy="433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Документ" r:id="rId3" imgW="2329483" imgH="1928864" progId="Word.Document.8">
              <p:embed/>
            </p:oleObj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381000" y="304800"/>
            <a:ext cx="8534400" cy="9540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C00000"/>
                </a:solidFill>
              </a:rPr>
              <a:t>            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«Бабушка рядышком с дедушкой»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Рисование с элементами аппликации «Моя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бабушка»</a:t>
            </a:r>
          </a:p>
        </p:txBody>
      </p:sp>
      <p:pic>
        <p:nvPicPr>
          <p:cNvPr id="6150" name="Picture 3" descr="C:\Documents and Settings\User\Рабочий стол\фото для презентации\DSC0550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1600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Рисунок 6" descr="C:\Documents and Settings\User\Рабочий стол\фото для презентации\DSC0551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53000" y="1600200"/>
            <a:ext cx="3886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Рисунок 7" descr="C:\Documents and Settings\User\Рабочий стол\фото для презентации\DSC0551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90800" y="4191000"/>
            <a:ext cx="3810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170" name="Документ" r:id="rId3" imgW="2329483" imgH="1928864" progId="Word.Document.8">
              <p:embed/>
            </p:oleObj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848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0" y="0"/>
            <a:ext cx="8839200" cy="1570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         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«Золотая осень»</a:t>
            </a:r>
          </a:p>
          <a:p>
            <a:pPr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Рассматривание картин.</a:t>
            </a:r>
          </a:p>
          <a:p>
            <a:pPr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Беседа об осени.</a:t>
            </a:r>
          </a:p>
        </p:txBody>
      </p:sp>
      <p:pic>
        <p:nvPicPr>
          <p:cNvPr id="7174" name="Рисунок 8" descr="G:\Images\Фото-022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1676400"/>
            <a:ext cx="3000375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Рисунок 9" descr="G:\Images\Фото-022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52800" y="4038600"/>
            <a:ext cx="2928938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Рисунок 10" descr="G:\Images\Фото-022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43600" y="1600200"/>
            <a:ext cx="2928938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2104</TotalTime>
  <Words>564</Words>
  <Application>Microsoft Office PowerPoint</Application>
  <PresentationFormat>Экран (4:3)</PresentationFormat>
  <Paragraphs>816</Paragraphs>
  <Slides>67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2" baseType="lpstr">
      <vt:lpstr>Arial</vt:lpstr>
      <vt:lpstr>Calibri</vt:lpstr>
      <vt:lpstr>Times New Roman</vt:lpstr>
      <vt:lpstr>Оформление по умолчанию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Слайд 29</vt:lpstr>
      <vt:lpstr>Слайд 30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Слайд 46</vt:lpstr>
      <vt:lpstr>   </vt:lpstr>
      <vt:lpstr>Слайд 48</vt:lpstr>
      <vt:lpstr>Слайд 49</vt:lpstr>
      <vt:lpstr>Слайд 50</vt:lpstr>
      <vt:lpstr>Слайд 51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Слайд 63</vt:lpstr>
      <vt:lpstr>Слайд 64</vt:lpstr>
      <vt:lpstr>Слайд 65</vt:lpstr>
      <vt:lpstr>   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ПК</dc:creator>
  <cp:lastModifiedBy>ПК</cp:lastModifiedBy>
  <cp:revision>82</cp:revision>
  <cp:lastPrinted>1601-01-01T00:00:00Z</cp:lastPrinted>
  <dcterms:created xsi:type="dcterms:W3CDTF">1601-01-01T00:00:00Z</dcterms:created>
  <dcterms:modified xsi:type="dcterms:W3CDTF">2017-10-07T09:25:49Z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